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  <p:sldMasterId id="2147483822" r:id="rId5"/>
    <p:sldMasterId id="2147483703" r:id="rId6"/>
    <p:sldMasterId id="2147483811" r:id="rId7"/>
    <p:sldMasterId id="2147483824" r:id="rId8"/>
    <p:sldMasterId id="2147483834" r:id="rId9"/>
  </p:sldMasterIdLst>
  <p:notesMasterIdLst>
    <p:notesMasterId r:id="rId51"/>
  </p:notesMasterIdLst>
  <p:handoutMasterIdLst>
    <p:handoutMasterId r:id="rId52"/>
  </p:handoutMasterIdLst>
  <p:sldIdLst>
    <p:sldId id="750" r:id="rId10"/>
    <p:sldId id="751" r:id="rId11"/>
    <p:sldId id="742" r:id="rId12"/>
    <p:sldId id="359" r:id="rId13"/>
    <p:sldId id="724" r:id="rId14"/>
    <p:sldId id="396" r:id="rId15"/>
    <p:sldId id="339" r:id="rId16"/>
    <p:sldId id="317" r:id="rId17"/>
    <p:sldId id="743" r:id="rId18"/>
    <p:sldId id="740" r:id="rId19"/>
    <p:sldId id="741" r:id="rId20"/>
    <p:sldId id="744" r:id="rId21"/>
    <p:sldId id="333" r:id="rId22"/>
    <p:sldId id="335" r:id="rId23"/>
    <p:sldId id="334" r:id="rId24"/>
    <p:sldId id="721" r:id="rId25"/>
    <p:sldId id="695" r:id="rId26"/>
    <p:sldId id="372" r:id="rId27"/>
    <p:sldId id="745" r:id="rId28"/>
    <p:sldId id="329" r:id="rId29"/>
    <p:sldId id="328" r:id="rId30"/>
    <p:sldId id="753" r:id="rId31"/>
    <p:sldId id="331" r:id="rId32"/>
    <p:sldId id="754" r:id="rId33"/>
    <p:sldId id="747" r:id="rId34"/>
    <p:sldId id="355" r:id="rId35"/>
    <p:sldId id="401" r:id="rId36"/>
    <p:sldId id="749" r:id="rId37"/>
    <p:sldId id="361" r:id="rId38"/>
    <p:sldId id="752" r:id="rId39"/>
    <p:sldId id="324" r:id="rId40"/>
    <p:sldId id="732" r:id="rId41"/>
    <p:sldId id="325" r:id="rId42"/>
    <p:sldId id="746" r:id="rId43"/>
    <p:sldId id="387" r:id="rId44"/>
    <p:sldId id="755" r:id="rId45"/>
    <p:sldId id="360" r:id="rId46"/>
    <p:sldId id="397" r:id="rId47"/>
    <p:sldId id="388" r:id="rId48"/>
    <p:sldId id="304" r:id="rId49"/>
    <p:sldId id="392" r:id="rId50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169">
          <p15:clr>
            <a:srgbClr val="A4A3A4"/>
          </p15:clr>
        </p15:guide>
        <p15:guide id="10" pos="2880">
          <p15:clr>
            <a:srgbClr val="A4A3A4"/>
          </p15:clr>
        </p15:guide>
        <p15:guide id="11" orient="horz" pos="636" userDrawn="1">
          <p15:clr>
            <a:srgbClr val="A4A3A4"/>
          </p15:clr>
        </p15:guide>
        <p15:guide id="12" orient="horz" pos="744" userDrawn="1">
          <p15:clr>
            <a:srgbClr val="A4A3A4"/>
          </p15:clr>
        </p15:guide>
        <p15:guide id="13" orient="horz" pos="1620" userDrawn="1">
          <p15:clr>
            <a:srgbClr val="A4A3A4"/>
          </p15:clr>
        </p15:guide>
        <p15:guide id="14" orient="horz" pos="2867" userDrawn="1">
          <p15:clr>
            <a:srgbClr val="A4A3A4"/>
          </p15:clr>
        </p15:guide>
        <p15:guide id="15" pos="198" userDrawn="1">
          <p15:clr>
            <a:srgbClr val="A4A3A4"/>
          </p15:clr>
        </p15:guide>
        <p15:guide id="16" pos="55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6842B1C-606B-41F5-60E7-BF503C34ED78}" name="ARNAL Viviane INNOV/IT-S" initials="AVIS" userId="S::viviane.arnal@orange.com::7bbc2a16-d63f-413e-82b4-906d470d4c0a" providerId="AD"/>
  <p188:author id="{4857A336-CD68-A280-CE2B-8B15ABD03767}" name="GOMEZ Damien OBS/FZ" initials="GDO" userId="S::damien.gomez@orange.com::2c5bc67f-4438-4fb6-8c23-5a5e5cf91d0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BERT Sylvie INNOV/IT-S" initials="SH" lastIdx="6" clrIdx="0">
    <p:extLst>
      <p:ext uri="{19B8F6BF-5375-455C-9EA6-DF929625EA0E}">
        <p15:presenceInfo xmlns:p15="http://schemas.microsoft.com/office/powerpoint/2012/main" userId="HUBERT Sylvie INNOV/IT-S" providerId="None"/>
      </p:ext>
    </p:extLst>
  </p:cmAuthor>
  <p:cmAuthor id="2" name="CLOATRE Daniele INNOV/IT-S" initials="CDI" lastIdx="3" clrIdx="1">
    <p:extLst>
      <p:ext uri="{19B8F6BF-5375-455C-9EA6-DF929625EA0E}">
        <p15:presenceInfo xmlns:p15="http://schemas.microsoft.com/office/powerpoint/2012/main" userId="S::daniele.cloatre@orange.com::cfb0a4c6-6a48-4a00-b15f-e3c14e91056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E00"/>
    <a:srgbClr val="B59173"/>
    <a:srgbClr val="CD3C14"/>
    <a:srgbClr val="0A6E31"/>
    <a:srgbClr val="005024"/>
    <a:srgbClr val="FF7900"/>
    <a:srgbClr val="D66E00"/>
    <a:srgbClr val="FFFF00"/>
    <a:srgbClr val="000000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846" y="72"/>
      </p:cViewPr>
      <p:guideLst>
        <p:guide orient="horz" pos="169"/>
        <p:guide pos="2880"/>
        <p:guide orient="horz" pos="636"/>
        <p:guide orient="horz" pos="744"/>
        <p:guide orient="horz" pos="1620"/>
        <p:guide orient="horz" pos="2867"/>
        <p:guide pos="198"/>
        <p:guide pos="55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commentAuthors" Target="commentAuthors.xml"/><Relationship Id="rId58" Type="http://schemas.microsoft.com/office/2018/10/relationships/authors" Target="author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tableStyles" Target="tableStyle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2980557-69C7-4A7C-A7B0-640D3ABC3F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BED6AA-F814-4D66-BA91-B46CEA59D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AC3B76-DD6C-44C0-9606-F74236912051}" type="datetimeFigureOut">
              <a:rPr lang="fr-FR" smtClean="0"/>
              <a:t>13/11/2024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855EE3-FE6A-4D8A-8026-B4038EB98B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49A116D-3B8B-4CB3-A5E8-4CE6026452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4B8F6-00A5-4FE1-A5E8-1E1E33BAE9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244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6363" y="739775"/>
            <a:ext cx="658495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9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14F63557-65CD-470F-8999-4C3C411BE899}" type="datetimeFigureOut">
              <a:rPr lang="en-GB" smtClean="0"/>
              <a:pPr/>
              <a:t>13/11/2024</a:t>
            </a:fld>
            <a:endParaRPr lang="en-GB"/>
          </a:p>
        </p:txBody>
      </p:sp>
      <p:sp>
        <p:nvSpPr>
          <p:cNvPr id="10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7649" y="4689515"/>
            <a:ext cx="6042378" cy="4442698"/>
          </a:xfrm>
          <a:prstGeom prst="rect">
            <a:avLst/>
          </a:prstGeom>
        </p:spPr>
        <p:txBody>
          <a:bodyPr vert="horz" lIns="91440" tIns="45720" rIns="180000" bIns="45720" rtlCol="0"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Click to edit Master text styles</a:t>
            </a:r>
          </a:p>
          <a:p>
            <a:pPr marL="230188" marR="0" lvl="1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Second level</a:t>
            </a:r>
          </a:p>
          <a:p>
            <a:pPr marL="360363" marR="0" lvl="2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Third level</a:t>
            </a:r>
          </a:p>
          <a:p>
            <a:pPr marL="522288" marR="0" lvl="3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Fourth level</a:t>
            </a:r>
          </a:p>
          <a:p>
            <a:pPr marL="668338" marR="0" lvl="4" indent="-146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Fifth level</a:t>
            </a: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885932DF-9606-4758-A2B5-AF1153FB1ABB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22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92075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1pPr>
    <a:lvl2pPr marL="2301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Wingdings" panose="05000000000000000000" pitchFamily="2" charset="2"/>
      <a:buChar char="§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2pPr>
    <a:lvl3pPr marL="360363" marR="0" indent="-147638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3pPr>
    <a:lvl4pPr marL="5222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4pPr>
    <a:lvl5pPr marL="668338" marR="0" indent="-14605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979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Cette alternative textuelle est primordiale pour les personnes non-voyantes. En effet, ce texte sera vocalisé par le lecteur d’écran à la place de l’image qui ne pourra être vue. 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422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kern="120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rPr>
              <a:t>Quand </a:t>
            </a:r>
            <a:r>
              <a:rPr lang="fr-FR" sz="1000" b="1" kern="120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Arial" panose="020B0604020202020204" pitchFamily="34" charset="0"/>
              </a:rPr>
              <a:t>l’image n’apporte pas d’information </a:t>
            </a:r>
            <a:r>
              <a:rPr lang="fr-FR" sz="1000" kern="120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rPr>
              <a:t>supplémentaire au texte, ou qu’elle est purement décorative, il est préférable d’</a:t>
            </a:r>
            <a:r>
              <a:rPr lang="fr-FR" sz="1000" b="1" kern="120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Arial" panose="020B0604020202020204" pitchFamily="34" charset="0"/>
              </a:rPr>
              <a:t>alléger la vocalisation</a:t>
            </a:r>
            <a:r>
              <a:rPr lang="fr-FR" sz="1000" kern="120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rPr>
              <a:t>, en évitant la lecture d’information inutile à la compréhension du contenu.</a:t>
            </a:r>
          </a:p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kern="120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rPr>
              <a:t>Une image avec une alternative textuelle vide sera ignorée par les lecteurs d’écrans. 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179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Si l’image est </a:t>
            </a:r>
            <a:r>
              <a:rPr lang="fr-FR" sz="800" b="1" kern="120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Arial" panose="020B0604020202020204" pitchFamily="34" charset="0"/>
              </a:rPr>
              <a:t>porteuse de texte </a:t>
            </a:r>
            <a:r>
              <a:rPr lang="fr-FR"/>
              <a:t>ou d’un concept et que l’information qu’elle convoie n’est pas présente ailleurs dans le contenu, un </a:t>
            </a:r>
            <a:r>
              <a:rPr lang="fr-FR" sz="800" b="1" kern="120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Arial" panose="020B0604020202020204" pitchFamily="34" charset="0"/>
              </a:rPr>
              <a:t>utilisateur de lecteur </a:t>
            </a:r>
            <a:r>
              <a:rPr lang="fr-FR"/>
              <a:t>d’écran doit pouvoir </a:t>
            </a:r>
            <a:r>
              <a:rPr lang="fr-FR" sz="800" b="1" kern="120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Arial" panose="020B0604020202020204" pitchFamily="34" charset="0"/>
              </a:rPr>
              <a:t>accéder au contenu informatif </a:t>
            </a:r>
            <a:r>
              <a:rPr lang="fr-FR"/>
              <a:t>porté par l’image.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19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/>
              <a:t>Lorsque l’image est cliquable (image placée dans un lien HTML), l</a:t>
            </a:r>
            <a:r>
              <a:rPr lang="fr-FR"/>
              <a:t>es </a:t>
            </a:r>
            <a:r>
              <a:rPr lang="fr-FR" sz="800" b="1" kern="120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Arial" panose="020B0604020202020204" pitchFamily="34" charset="0"/>
              </a:rPr>
              <a:t>utilisateurs</a:t>
            </a:r>
            <a:r>
              <a:rPr lang="fr-FR"/>
              <a:t> </a:t>
            </a:r>
            <a:r>
              <a:rPr lang="fr-FR" sz="800" b="1" kern="120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Arial" panose="020B0604020202020204" pitchFamily="34" charset="0"/>
              </a:rPr>
              <a:t>de lecteur d’écran </a:t>
            </a:r>
            <a:r>
              <a:rPr lang="fr-FR"/>
              <a:t>doivent pouvoir </a:t>
            </a:r>
            <a:r>
              <a:rPr lang="fr-FR" sz="800" b="1" kern="1200">
                <a:solidFill>
                  <a:srgbClr val="005024"/>
                </a:solidFill>
                <a:latin typeface="Helvetica 75 Bold" panose="020B0804020202020204" pitchFamily="34" charset="0"/>
                <a:ea typeface="+mn-ea"/>
                <a:cs typeface="Arial" panose="020B0604020202020204" pitchFamily="34" charset="0"/>
              </a:rPr>
              <a:t>connaître la cible ou la fonction </a:t>
            </a:r>
            <a:r>
              <a:rPr lang="fr-FR"/>
              <a:t>du lien.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5932DF-9606-4758-A2B5-AF1153FB1AB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875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5932DF-9606-4758-A2B5-AF1153FB1AB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6035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Une personne non-voyante va, pour naviguer plus rapidement dans un document, demander à son lecteur d’écran de lui lire l’ensemble des liens présents sur une page. Chaque lien sera donc lu en dehors de son contexte visuel et doit donc se suffire à lui-même</a:t>
            </a:r>
          </a:p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La notion de « lien » est connue des utilisateurs de synthèse vocale. Un texte du type « Actualités » suffit. Il est contreproductif de commencer le libellé des liens par des expressions du type « </a:t>
            </a:r>
            <a:r>
              <a:rPr lang="fr-FR">
                <a:solidFill>
                  <a:srgbClr val="CD3C14"/>
                </a:solidFill>
              </a:rPr>
              <a:t>Ouvrir la page des</a:t>
            </a:r>
            <a:r>
              <a:rPr lang="fr-FR"/>
              <a:t> actualités ». </a:t>
            </a:r>
          </a:p>
          <a:p>
            <a:endParaRPr lang="fr-FR"/>
          </a:p>
          <a:p>
            <a:pPr lvl="2" indent="0">
              <a:buClr>
                <a:schemeClr val="accent3">
                  <a:lumMod val="50000"/>
                </a:schemeClr>
              </a:buClr>
              <a:buSzPct val="90000"/>
              <a:buFont typeface="Wingdings" panose="05000000000000000000" pitchFamily="2" charset="2"/>
              <a:buNone/>
            </a:pPr>
            <a:r>
              <a:rPr lang="fr-FR" altLang="fr-FR" sz="1600"/>
              <a:t>Sélectionner le menu « </a:t>
            </a:r>
            <a:r>
              <a:rPr lang="fr-FR" sz="1600"/>
              <a:t>Insertion &gt; Format de texte &gt; Lien ».</a:t>
            </a:r>
          </a:p>
          <a:p>
            <a:pPr lvl="2" indent="0">
              <a:buClr>
                <a:schemeClr val="accent3">
                  <a:lumMod val="50000"/>
                </a:schemeClr>
              </a:buClr>
              <a:buSzPct val="90000"/>
              <a:buFont typeface="Wingdings" panose="05000000000000000000" pitchFamily="2" charset="2"/>
              <a:buNone/>
            </a:pPr>
            <a:r>
              <a:rPr lang="fr-FR" sz="1600"/>
              <a:t>Dans la fenêtre « Modifier le lien hypertexte », saisissez un texte à afficher clair et compréhensible hors contexte (i.e. indépendamment du texte qui l’entoure).</a:t>
            </a:r>
          </a:p>
          <a:p>
            <a:pPr marL="742950" lvl="1" indent="-285750">
              <a:buClr>
                <a:schemeClr val="accent3">
                  <a:lumMod val="50000"/>
                </a:schemeClr>
              </a:buClr>
              <a:buSzPct val="90000"/>
              <a:buFont typeface="Wingdings" panose="05000000000000000000" pitchFamily="2" charset="2"/>
              <a:buChar char="ü"/>
            </a:pPr>
            <a:r>
              <a:rPr lang="fr-FR" sz="1600">
                <a:solidFill>
                  <a:schemeClr val="tx1"/>
                </a:solidFill>
              </a:rPr>
              <a:t>Ne pas donner des intitulés de liens du type « cliquez ici », « en savoir plus » ou « lire la suite » </a:t>
            </a:r>
          </a:p>
          <a:p>
            <a:pPr marL="742950" lvl="1" indent="-285750">
              <a:buClr>
                <a:schemeClr val="accent3">
                  <a:lumMod val="50000"/>
                </a:schemeClr>
              </a:buClr>
              <a:buSzPct val="90000"/>
              <a:buFont typeface="Wingdings" panose="05000000000000000000" pitchFamily="2" charset="2"/>
              <a:buChar char="ü"/>
            </a:pPr>
            <a:r>
              <a:rPr lang="fr-FR" sz="1600">
                <a:solidFill>
                  <a:schemeClr val="tx1"/>
                </a:solidFill>
              </a:rPr>
              <a:t>Ne pas commencer un intitulé par « Lien.. « Ouvrir la page…». 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460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Les utilisateurs doivent pouvoir </a:t>
            </a:r>
            <a:r>
              <a:rPr lang="fr-FR" sz="800" b="1" kern="120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Arial" panose="020B0604020202020204" pitchFamily="34" charset="0"/>
              </a:rPr>
              <a:t>anticiper</a:t>
            </a:r>
            <a:r>
              <a:rPr lang="fr-FR"/>
              <a:t> le </a:t>
            </a:r>
            <a:r>
              <a:rPr lang="fr-FR" sz="800" b="1" kern="120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Arial" panose="020B0604020202020204" pitchFamily="34" charset="0"/>
              </a:rPr>
              <a:t>changement de contexte</a:t>
            </a:r>
            <a:r>
              <a:rPr lang="fr-FR"/>
              <a:t> provoqué par l’ouverture d’un document bureautique.</a:t>
            </a:r>
          </a:p>
          <a:p>
            <a:r>
              <a:rPr lang="fr-FR"/>
              <a:t>D’autre part, il faut permettre aux </a:t>
            </a:r>
            <a:r>
              <a:rPr lang="fr-FR" sz="800" b="1" kern="120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Arial" panose="020B0604020202020204" pitchFamily="34" charset="0"/>
              </a:rPr>
              <a:t>utilisateurs non-voyants </a:t>
            </a:r>
            <a:r>
              <a:rPr lang="fr-FR"/>
              <a:t>de </a:t>
            </a:r>
            <a:r>
              <a:rPr lang="fr-FR" sz="800" b="1" kern="120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Arial" panose="020B0604020202020204" pitchFamily="34" charset="0"/>
              </a:rPr>
              <a:t>prévoir le temps d’attente </a:t>
            </a:r>
            <a:r>
              <a:rPr lang="fr-FR"/>
              <a:t>suivant le poids des fichiers.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32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669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077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Un tableau est un composant à part entière qui vise à présenter des données. </a:t>
            </a:r>
            <a:r>
              <a:rPr lang="fr-FR" sz="800" b="1" kern="120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Arial" panose="020B0604020202020204" pitchFamily="34" charset="0"/>
              </a:rPr>
              <a:t>Utiliser un tableau pour mettre en page du contenu</a:t>
            </a:r>
            <a:r>
              <a:rPr lang="fr-FR"/>
              <a:t>, comme par exemple caler des images en vis-à-vis d’un texte, est </a:t>
            </a:r>
            <a:r>
              <a:rPr lang="fr-FR" sz="800" b="1" kern="120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Arial" panose="020B0604020202020204" pitchFamily="34" charset="0"/>
              </a:rPr>
              <a:t>perturbant pour un utilisateur de lecteur d’écran </a:t>
            </a:r>
            <a:r>
              <a:rPr lang="fr-FR"/>
              <a:t>car ce tableau n’ayant pas d’en-tête, des lignes et colonnes se succèdent sans repère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113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E95FEA-0F31-472C-A22A-769A9261F79E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969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851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337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5932DF-9606-4758-A2B5-AF1153FB1AB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0194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5932DF-9606-4758-A2B5-AF1153FB1AB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61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5932DF-9606-4758-A2B5-AF1153FB1AB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272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322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5932DF-9606-4758-A2B5-AF1153FB1AB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942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Exprimer oralement tout ce qui est informatif visuellement dans les diapos (déficients visuels : aveugles, malvoyants, daltoniens…)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5932DF-9606-4758-A2B5-AF1153FB1AB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48740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06363" y="739775"/>
            <a:ext cx="6584950" cy="3703638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u="sng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98B82F2-72F1-4339-9713-241B4408EF36}" type="slidenum">
              <a:rPr lang="fr-FR" smtClean="0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466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855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16E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fr-FR" sz="1000" spc="-20">
                <a:solidFill>
                  <a:srgbClr val="000000"/>
                </a:solidFill>
                <a:latin typeface="Helvetica 75 Bold" panose="020B0804020202020204" pitchFamily="34" charset="0"/>
              </a:rPr>
              <a:t>Rappel : 50 millions de dyslexiques en France , 8% de la population française</a:t>
            </a:r>
          </a:p>
          <a:p>
            <a:pPr marL="285750" indent="-28575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16E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0" lang="fr-F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/>
                <a:ea typeface="+mn-ea"/>
                <a:cs typeface="Arial" charset="0"/>
              </a:rPr>
              <a:t>Le Sérif (ou empattement) est une ligne ajoutée à chaque extrémité des caractères.</a:t>
            </a:r>
          </a:p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16E0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000" b="0" i="0" u="none" strike="noStrike" kern="1200" cap="none" spc="-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La justification du texte entraîne des variations d’espaces entre les mots</a:t>
            </a:r>
          </a:p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16E0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000" b="0" i="0" u="none" strike="noStrike" kern="1200" cap="none" spc="-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Centrer un texte ou l’aligner à droite supprime le repère à gauche utile au lecteur lors du passage à la ligne.</a:t>
            </a:r>
          </a:p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16E0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fr-FR" sz="1000" b="0" i="0" u="none" strike="noStrike" kern="1200" cap="none" spc="-2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80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800" b="1" kern="120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Arial" panose="020B0604020202020204" pitchFamily="34" charset="0"/>
              </a:rPr>
              <a:t>L’</a:t>
            </a:r>
            <a:r>
              <a:rPr lang="fr-FR" sz="800" b="1" kern="120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Arial" panose="020B0604020202020204" pitchFamily="34" charset="0"/>
              </a:rPr>
              <a:t>absence d’un accent </a:t>
            </a:r>
            <a:r>
              <a:rPr lang="fr-FR"/>
              <a:t>sur une lettre peut </a:t>
            </a:r>
            <a:r>
              <a:rPr lang="fr-FR" sz="800" b="1" kern="120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Arial" panose="020B0604020202020204" pitchFamily="34" charset="0"/>
              </a:rPr>
              <a:t>engendrer une</a:t>
            </a:r>
            <a:r>
              <a:rPr lang="fr-FR" sz="800" b="1" kern="120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Arial" panose="020B0604020202020204" pitchFamily="34" charset="0"/>
              </a:rPr>
              <a:t> incompréhension </a:t>
            </a:r>
            <a:r>
              <a:rPr lang="fr-FR"/>
              <a:t>du mot voire des quiproquos quand le texte est lu par un lecteur d’écran.</a:t>
            </a:r>
          </a:p>
          <a:p>
            <a:r>
              <a:rPr lang="fr-FR"/>
              <a:t>UN HOMME CHAHUT</a:t>
            </a:r>
            <a:r>
              <a:rPr lang="fr-FR" sz="1050" b="1"/>
              <a:t>E</a:t>
            </a:r>
            <a:r>
              <a:rPr lang="fr-FR"/>
              <a:t> ou UN HOMME CHAHUT</a:t>
            </a:r>
            <a:r>
              <a:rPr lang="fr-FR" sz="1050" b="1"/>
              <a:t>É</a:t>
            </a:r>
            <a:endParaRPr lang="fr-FR" b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81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302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D’une manière générale, les sauts de lignes multiples utilisés pour forcer l’espacement de deux éléments dans les contenus, sont à éviter.</a:t>
            </a:r>
          </a:p>
          <a:p>
            <a:r>
              <a:rPr lang="fr-FR"/>
              <a:t>Ils sont susceptibles de perturber la lecture pour les utilisateurs de lecteurs d’écran.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5932DF-9606-4758-A2B5-AF1153FB1AB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772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b="1" kern="1200">
                <a:solidFill>
                  <a:srgbClr val="CD3C14"/>
                </a:solidFill>
                <a:latin typeface="Helvetica 75 Bold" panose="020B0804020202020204" pitchFamily="34" charset="0"/>
                <a:ea typeface="+mn-ea"/>
                <a:cs typeface="Arial" panose="020B0604020202020204" pitchFamily="34" charset="0"/>
              </a:rPr>
              <a:t>Faciliter la lecture </a:t>
            </a:r>
            <a:r>
              <a:rPr lang="fr-FR"/>
              <a:t>à tous les utilisateurs, que ce soit des </a:t>
            </a:r>
            <a:r>
              <a:rPr lang="fr-FR" sz="800" b="1" kern="1200">
                <a:solidFill>
                  <a:srgbClr val="CD3C14"/>
                </a:solidFill>
                <a:latin typeface="Helvetica 75 Bold" panose="020B0804020202020204" pitchFamily="34" charset="0"/>
                <a:ea typeface="+mn-ea"/>
                <a:cs typeface="Arial" panose="020B0604020202020204" pitchFamily="34" charset="0"/>
              </a:rPr>
              <a:t>déficients visuels </a:t>
            </a:r>
            <a:r>
              <a:rPr lang="fr-FR"/>
              <a:t>ou des personnes dans un </a:t>
            </a:r>
            <a:r>
              <a:rPr lang="fr-FR" sz="800" b="1" kern="1200">
                <a:solidFill>
                  <a:srgbClr val="CD3C14"/>
                </a:solidFill>
                <a:latin typeface="Helvetica 75 Bold" panose="020B0804020202020204" pitchFamily="34" charset="0"/>
                <a:ea typeface="+mn-ea"/>
                <a:cs typeface="Arial" panose="020B0604020202020204" pitchFamily="34" charset="0"/>
              </a:rPr>
              <a:t>environnement lumineux défavorable </a:t>
            </a:r>
            <a:r>
              <a:rPr lang="fr-FR"/>
              <a:t>(en mobilité).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223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400"/>
              <a:t>Illustration de la </a:t>
            </a:r>
          </a:p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/>
              <a:t>Il est nécessaire de permettre aux </a:t>
            </a:r>
            <a:r>
              <a:rPr lang="fr-FR" sz="1800" b="1" kern="1200">
                <a:solidFill>
                  <a:srgbClr val="CD3C14"/>
                </a:solidFill>
                <a:latin typeface="Helvetica 75 Bold" panose="020B0804020202020204" pitchFamily="34" charset="0"/>
                <a:ea typeface="+mn-ea"/>
                <a:cs typeface="Arial" panose="020B0604020202020204" pitchFamily="34" charset="0"/>
              </a:rPr>
              <a:t>utilisateurs ne distinguant pas les couleurs </a:t>
            </a:r>
            <a:r>
              <a:rPr lang="fr-FR" sz="2400"/>
              <a:t>ou l'information sensorielle (daltoniens, déficients visuels, utilisateurs avec un écran mal réglé, etc…) </a:t>
            </a:r>
            <a:r>
              <a:rPr lang="fr-FR" sz="1800" b="1" kern="1200">
                <a:solidFill>
                  <a:srgbClr val="CD3C14"/>
                </a:solidFill>
                <a:latin typeface="Helvetica 75 Bold" panose="020B0804020202020204" pitchFamily="34" charset="0"/>
                <a:ea typeface="+mn-ea"/>
                <a:cs typeface="Arial" panose="020B0604020202020204" pitchFamily="34" charset="0"/>
              </a:rPr>
              <a:t>d'accéder à l'information</a:t>
            </a:r>
            <a:r>
              <a:rPr lang="fr-FR" sz="1800" b="1" kern="120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fr-FR" sz="2400"/>
              <a:t>par d'autres moyens.</a:t>
            </a:r>
          </a:p>
          <a:p>
            <a:r>
              <a:rPr lang="fr-FR" sz="2400"/>
              <a:t>perte d’information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5932DF-9606-4758-A2B5-AF1153FB1AB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152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mailto:ZZZ%20accessibility%20support?subject=Demande%20de%20support%20en%20accessibilit&#233;%20num&#233;rique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/>
              <a:t>Cliquez pour modifier le titre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noProof="0"/>
              <a:t>Cliquez pour modifier le texte</a:t>
            </a:r>
          </a:p>
          <a:p>
            <a:pPr lvl="1"/>
            <a:r>
              <a:rPr lang="fr-FR" noProof="0"/>
              <a:t>Deuxième niveau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4785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993D66-9C8E-7B9A-7069-3C37AC8C9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554BCA6-926F-DED6-3D88-858EF58B5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419170544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6" y="1181101"/>
            <a:ext cx="8515350" cy="3370262"/>
          </a:xfrm>
        </p:spPr>
        <p:txBody>
          <a:bodyPr/>
          <a:lstStyle>
            <a:lvl1pPr>
              <a:defRPr>
                <a:solidFill>
                  <a:srgbClr val="F16E00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/>
              <a:t>Cliquez pour modifier le texte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  <a:p>
            <a:pPr lvl="5"/>
            <a:r>
              <a:rPr lang="fr-FR" noProof="0"/>
              <a:t>Sixième niveau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16E00"/>
                </a:solidFill>
              </a:defRPr>
            </a:lvl1pPr>
          </a:lstStyle>
          <a:p>
            <a:r>
              <a:rPr lang="fr-FR" noProof="0"/>
              <a:t>Cliquez pour modifier le titre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32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4D1EE0-FEC4-4A2A-B17E-48FA623BE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729686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A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683568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 noProof="0"/>
              <a:t>Sommaire ou Déroulé de la présentation</a:t>
            </a:r>
            <a:endParaRPr lang="fr-FR"/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83568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fr-FR" noProof="0" err="1"/>
              <a:t>aa</a:t>
            </a:r>
            <a:endParaRPr lang="fr-FR" noProof="0"/>
          </a:p>
          <a:p>
            <a:pPr lvl="2"/>
            <a:endParaRPr lang="fr-FR" noProof="0"/>
          </a:p>
          <a:p>
            <a:pPr lvl="2"/>
            <a:r>
              <a:rPr lang="fr-FR" noProof="0" err="1"/>
              <a:t>bb</a:t>
            </a:r>
            <a:endParaRPr lang="fr-FR" noProof="0"/>
          </a:p>
          <a:p>
            <a:pPr lvl="2"/>
            <a:endParaRPr lang="fr-FR" noProof="0"/>
          </a:p>
          <a:p>
            <a:pPr lvl="2"/>
            <a:r>
              <a:rPr lang="fr-FR" noProof="0"/>
              <a:t>cc</a:t>
            </a:r>
          </a:p>
          <a:p>
            <a:pPr lvl="2"/>
            <a:endParaRPr lang="fr-FR" noProof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247CB38B-C263-4124-A11B-BBC7E91DB2AD}"/>
              </a:ext>
            </a:extLst>
          </p:cNvPr>
          <p:cNvSpPr txBox="1">
            <a:spLocks/>
          </p:cNvSpPr>
          <p:nvPr userDrawn="1"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sz="800">
                <a:solidFill>
                  <a:srgbClr val="000000"/>
                </a:solidFill>
                <a:latin typeface="Helvetica 75 Bold" panose="020B0804020202020204" pitchFamily="34" charset="0"/>
              </a:rPr>
              <a:pPr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sz="800">
              <a:solidFill>
                <a:srgbClr val="000000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0032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DYS 1 colonne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540048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40048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D64565-A5E3-4AC3-9C99-6037D261C48B}"/>
              </a:ext>
            </a:extLst>
          </p:cNvPr>
          <p:cNvSpPr txBox="1">
            <a:spLocks/>
          </p:cNvSpPr>
          <p:nvPr userDrawn="1"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sz="800">
                <a:solidFill>
                  <a:srgbClr val="000000"/>
                </a:solidFill>
                <a:latin typeface="Helvetica 75 Bold" panose="020B0804020202020204" pitchFamily="34" charset="0"/>
              </a:rPr>
              <a:pPr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sz="800">
              <a:solidFill>
                <a:srgbClr val="000000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403908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s 2 colonnes ACCESS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12056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12056" y="1184275"/>
            <a:ext cx="3744416" cy="33321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572496" y="1184274"/>
            <a:ext cx="4104456" cy="33316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D7749DC0-2034-4B75-BD68-DDAC758041AC}"/>
              </a:ext>
            </a:extLst>
          </p:cNvPr>
          <p:cNvSpPr txBox="1">
            <a:spLocks/>
          </p:cNvSpPr>
          <p:nvPr userDrawn="1"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sz="800">
                <a:solidFill>
                  <a:srgbClr val="000000"/>
                </a:solidFill>
                <a:latin typeface="Helvetica 75 Bold" panose="020B0804020202020204" pitchFamily="34" charset="0"/>
              </a:rPr>
              <a:pPr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sz="800">
              <a:solidFill>
                <a:srgbClr val="000000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070898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/>
              <a:t>Cliquez pour modifier le texte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  <a:p>
            <a:pPr lvl="5"/>
            <a:r>
              <a:rPr lang="fr-FR" noProof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/>
              <a:t>Cliquez pour modifier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46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/>
              <a:t>Cliquez pour modifier le titre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noProof="0"/>
              <a:t>Cliquez pour modifier le texte</a:t>
            </a:r>
          </a:p>
          <a:p>
            <a:pPr lvl="1"/>
            <a:r>
              <a:rPr lang="fr-FR" noProof="0"/>
              <a:t>Deuxième niveau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3731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16E00"/>
                </a:solidFill>
              </a:defRPr>
            </a:lvl1pPr>
          </a:lstStyle>
          <a:p>
            <a:r>
              <a:rPr lang="fr-FR" noProof="0"/>
              <a:t>Cliquez pour modifier le titre</a:t>
            </a:r>
          </a:p>
        </p:txBody>
      </p:sp>
    </p:spTree>
    <p:extLst>
      <p:ext uri="{BB962C8B-B14F-4D97-AF65-F5344CB8AC3E}">
        <p14:creationId xmlns:p14="http://schemas.microsoft.com/office/powerpoint/2010/main" val="132886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8"/>
            <a:ext cx="6096839" cy="4283075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>
                <a:solidFill>
                  <a:srgbClr val="F16E00"/>
                </a:solidFill>
              </a:defRPr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/>
              <a:t>Cliquez pour modifier le nom de la section </a:t>
            </a:r>
          </a:p>
          <a:p>
            <a:pPr lvl="1"/>
            <a:r>
              <a:rPr lang="fr-FR" noProof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80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69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A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683568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 noProof="0"/>
              <a:t>Sommaire ou Déroulé de la présentation</a:t>
            </a:r>
            <a:endParaRPr lang="fr-FR"/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83568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fr-FR" noProof="0" err="1"/>
              <a:t>aa</a:t>
            </a:r>
            <a:endParaRPr lang="fr-FR" noProof="0"/>
          </a:p>
          <a:p>
            <a:pPr lvl="2"/>
            <a:endParaRPr lang="fr-FR" noProof="0"/>
          </a:p>
          <a:p>
            <a:pPr lvl="2"/>
            <a:r>
              <a:rPr lang="fr-FR" noProof="0" err="1"/>
              <a:t>bb</a:t>
            </a:r>
            <a:endParaRPr lang="fr-FR" noProof="0"/>
          </a:p>
          <a:p>
            <a:pPr lvl="2"/>
            <a:endParaRPr lang="fr-FR" noProof="0"/>
          </a:p>
          <a:p>
            <a:pPr lvl="2"/>
            <a:r>
              <a:rPr lang="fr-FR" noProof="0"/>
              <a:t>cc</a:t>
            </a:r>
          </a:p>
          <a:p>
            <a:pPr lvl="2"/>
            <a:endParaRPr lang="fr-FR" noProof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247CB38B-C263-4124-A11B-BBC7E91DB2AD}"/>
              </a:ext>
            </a:extLst>
          </p:cNvPr>
          <p:cNvSpPr txBox="1">
            <a:spLocks/>
          </p:cNvSpPr>
          <p:nvPr userDrawn="1"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sz="800">
                <a:solidFill>
                  <a:srgbClr val="000000"/>
                </a:solidFill>
                <a:latin typeface="Helvetica 75 Bold" panose="020B0804020202020204" pitchFamily="34" charset="0"/>
              </a:rPr>
              <a:pPr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sz="800">
              <a:solidFill>
                <a:srgbClr val="000000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016914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présent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8290122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fr-FR" noProof="0"/>
              <a:t>Cliquez pour modifier le titre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639" y="3264848"/>
            <a:ext cx="5484497" cy="966156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nom du présentateur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940152" y="4011910"/>
            <a:ext cx="3028950" cy="43204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noProof="0"/>
              <a:t>Cliquez pour modifier la date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34854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CTION D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7992888" cy="11513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7900"/>
                </a:solidFill>
              </a:defRPr>
            </a:lvl1pPr>
          </a:lstStyle>
          <a:p>
            <a:pPr lvl="0"/>
            <a:r>
              <a:rPr lang="fr-FR" noProof="0"/>
              <a:t>Cliquez pour modifier le nom de la section </a:t>
            </a:r>
            <a:br>
              <a:rPr lang="fr-FR" noProof="0"/>
            </a:br>
            <a:br>
              <a:rPr lang="fr-FR" noProof="0"/>
            </a:br>
            <a:br>
              <a:rPr lang="fr-FR" noProof="0"/>
            </a:br>
            <a:br>
              <a:rPr lang="fr-FR" noProof="0"/>
            </a:br>
            <a:endParaRPr lang="en-GB"/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811920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12FC3A-0B5F-4C45-8C9A-46A6D94E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274639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82EA305E-337C-49ED-B3D6-3D38F7446EC6}"/>
              </a:ext>
            </a:extLst>
          </p:cNvPr>
          <p:cNvSpPr txBox="1">
            <a:spLocks/>
          </p:cNvSpPr>
          <p:nvPr userDrawn="1"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sz="800">
                <a:solidFill>
                  <a:srgbClr val="000000"/>
                </a:solidFill>
                <a:latin typeface="Helvetica 75 Bold" panose="020B0804020202020204" pitchFamily="34" charset="0"/>
              </a:rPr>
              <a:pPr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sz="800">
              <a:solidFill>
                <a:srgbClr val="000000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270124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b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12FC3A-0B5F-4C45-8C9A-46A6D94E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274639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82EA305E-337C-49ED-B3D6-3D38F7446EC6}"/>
              </a:ext>
            </a:extLst>
          </p:cNvPr>
          <p:cNvSpPr txBox="1">
            <a:spLocks/>
          </p:cNvSpPr>
          <p:nvPr userDrawn="1"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sz="800">
                <a:solidFill>
                  <a:srgbClr val="000000"/>
                </a:solidFill>
                <a:latin typeface="Helvetica 75 Bold" panose="020B0804020202020204" pitchFamily="34" charset="0"/>
              </a:rPr>
              <a:pPr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sz="800">
              <a:solidFill>
                <a:srgbClr val="000000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002615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5"/>
            <a:ext cx="3744416" cy="33321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88024" y="1184274"/>
            <a:ext cx="4104456" cy="33316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229782669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ERCI OFR SIMPLE NOI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1"/>
          <p:cNvSpPr>
            <a:spLocks noGrp="1"/>
          </p:cNvSpPr>
          <p:nvPr>
            <p:ph type="title" hasCustomPrompt="1"/>
          </p:nvPr>
        </p:nvSpPr>
        <p:spPr>
          <a:xfrm>
            <a:off x="313535" y="267618"/>
            <a:ext cx="4831159" cy="74374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/>
              <a:t>Merci</a:t>
            </a:r>
          </a:p>
        </p:txBody>
      </p:sp>
      <p:grpSp>
        <p:nvGrpSpPr>
          <p:cNvPr id="7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</p:grpSp>
      <p:pic>
        <p:nvPicPr>
          <p:cNvPr id="19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 userDrawn="1"/>
        </p:nvSpPr>
        <p:spPr>
          <a:xfrm>
            <a:off x="428587" y="3291830"/>
            <a:ext cx="7455781" cy="60324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FFFFF"/>
              </a:buClr>
              <a:buSzPct val="25000"/>
              <a:buFont typeface="Calibri" pitchFamily="34" charset="0"/>
              <a:buNone/>
              <a:defRPr/>
            </a:pPr>
            <a:r>
              <a:rPr lang="fr-FR" sz="1400" spc="-20">
                <a:solidFill>
                  <a:srgbClr val="FFFFFF"/>
                </a:solidFill>
                <a:cs typeface="Arial" panose="020B0604020202020204" pitchFamily="34" charset="0"/>
              </a:rPr>
              <a:t>Pour toute demande d’accompagnement  :  	ZZZ ACCESSIBILITY SUPPORT 						(accessibility.support@orange.com)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400" err="1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150665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illustration avec titre et conten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12FC3A-0B5F-4C45-8C9A-46A6D94E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274639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4"/>
            <a:ext cx="4680520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2000" baseline="0">
                <a:solidFill>
                  <a:schemeClr val="bg1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600" baseline="0">
                <a:solidFill>
                  <a:schemeClr val="bg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bg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8A01D03-2BC6-461C-A95B-CF715A81F6C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 userDrawn="1"/>
        </p:nvSpPr>
        <p:spPr>
          <a:xfrm>
            <a:off x="0" y="0"/>
            <a:ext cx="369332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vert270" wrap="square" lIns="0" tIns="0" rIns="0" bIns="0" rtlCol="0" anchor="t" anchorCtr="1">
            <a:spAutoFit/>
          </a:bodyPr>
          <a:lstStyle/>
          <a:p>
            <a:r>
              <a:rPr lang="fr-FR" sz="2400">
                <a:solidFill>
                  <a:schemeClr val="tx1"/>
                </a:solidFill>
              </a:rPr>
              <a:t>Slide d’Illustration</a:t>
            </a:r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562947" y="4760911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764621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mai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 noProof="0"/>
              <a:t>Sommaire ou Déroulé de la présentation</a:t>
            </a:r>
            <a:endParaRPr lang="fr-FR"/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fr-FR" noProof="0" err="1"/>
              <a:t>aa</a:t>
            </a:r>
            <a:endParaRPr lang="fr-FR" noProof="0"/>
          </a:p>
          <a:p>
            <a:pPr lvl="2"/>
            <a:endParaRPr lang="fr-FR" noProof="0"/>
          </a:p>
          <a:p>
            <a:pPr lvl="2"/>
            <a:r>
              <a:rPr lang="fr-FR" noProof="0" err="1"/>
              <a:t>bb</a:t>
            </a:r>
            <a:endParaRPr lang="fr-FR" noProof="0"/>
          </a:p>
          <a:p>
            <a:pPr lvl="2"/>
            <a:endParaRPr lang="fr-FR" noProof="0"/>
          </a:p>
          <a:p>
            <a:pPr lvl="2"/>
            <a:r>
              <a:rPr lang="fr-FR" noProof="0"/>
              <a:t>cc</a:t>
            </a:r>
          </a:p>
          <a:p>
            <a:pPr lvl="2"/>
            <a:endParaRPr lang="fr-FR" noProof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268AA6AB-A996-4DD5-8466-11F6D0502039}"/>
              </a:ext>
            </a:extLst>
          </p:cNvPr>
          <p:cNvSpPr txBox="1">
            <a:spLocks/>
          </p:cNvSpPr>
          <p:nvPr userDrawn="1"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sz="800">
                <a:solidFill>
                  <a:srgbClr val="000000"/>
                </a:solidFill>
                <a:latin typeface="Helvetica 75 Bold" panose="020B0804020202020204" pitchFamily="34" charset="0"/>
              </a:rPr>
              <a:pPr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sz="800">
              <a:solidFill>
                <a:srgbClr val="000000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9147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/>
              <a:t>Cliquez pour modifier le titre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noProof="0"/>
              <a:t>Cliquez pour modifier le texte</a:t>
            </a:r>
          </a:p>
          <a:p>
            <a:pPr lvl="1"/>
            <a:r>
              <a:rPr lang="fr-FR" noProof="0"/>
              <a:t>Deuxième niveau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444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A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683568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 noProof="0"/>
              <a:t>Sommaire ou Déroulé de la présentation</a:t>
            </a:r>
            <a:endParaRPr lang="fr-FR"/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83568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fr-FR" noProof="0" err="1"/>
              <a:t>aa</a:t>
            </a:r>
            <a:endParaRPr lang="fr-FR" noProof="0"/>
          </a:p>
          <a:p>
            <a:pPr lvl="2"/>
            <a:endParaRPr lang="fr-FR" noProof="0"/>
          </a:p>
          <a:p>
            <a:pPr lvl="2"/>
            <a:r>
              <a:rPr lang="fr-FR" noProof="0" err="1"/>
              <a:t>bb</a:t>
            </a:r>
            <a:endParaRPr lang="fr-FR" noProof="0"/>
          </a:p>
          <a:p>
            <a:pPr lvl="2"/>
            <a:endParaRPr lang="fr-FR" noProof="0"/>
          </a:p>
          <a:p>
            <a:pPr lvl="2"/>
            <a:r>
              <a:rPr lang="fr-FR" noProof="0"/>
              <a:t>cc</a:t>
            </a:r>
          </a:p>
          <a:p>
            <a:pPr lvl="2"/>
            <a:endParaRPr lang="fr-FR" noProof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247CB38B-C263-4124-A11B-BBC7E91DB2AD}"/>
              </a:ext>
            </a:extLst>
          </p:cNvPr>
          <p:cNvSpPr txBox="1">
            <a:spLocks/>
          </p:cNvSpPr>
          <p:nvPr userDrawn="1"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sz="800">
                <a:solidFill>
                  <a:srgbClr val="000000"/>
                </a:solidFill>
                <a:latin typeface="Helvetica 75 Bold" panose="020B0804020202020204" pitchFamily="34" charset="0"/>
              </a:rPr>
              <a:pPr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sz="800">
              <a:solidFill>
                <a:srgbClr val="000000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02089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CTION D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7992888" cy="11513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7900"/>
                </a:solidFill>
              </a:defRPr>
            </a:lvl1pPr>
          </a:lstStyle>
          <a:p>
            <a:pPr lvl="0"/>
            <a:r>
              <a:rPr lang="fr-FR" noProof="0"/>
              <a:t>Cliquez pour modifier le nom de la section </a:t>
            </a:r>
            <a:br>
              <a:rPr lang="fr-FR" noProof="0"/>
            </a:br>
            <a:br>
              <a:rPr lang="fr-FR" noProof="0"/>
            </a:br>
            <a:br>
              <a:rPr lang="fr-FR" noProof="0"/>
            </a:br>
            <a:br>
              <a:rPr lang="fr-FR" noProof="0"/>
            </a:br>
            <a:endParaRPr lang="en-GB"/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64312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CTION D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7992888" cy="11513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7900"/>
                </a:solidFill>
              </a:defRPr>
            </a:lvl1pPr>
          </a:lstStyle>
          <a:p>
            <a:pPr lvl="0"/>
            <a:r>
              <a:rPr lang="fr-FR" noProof="0"/>
              <a:t>Cliquez pour modifier le nom de la section </a:t>
            </a:r>
            <a:br>
              <a:rPr lang="fr-FR" noProof="0"/>
            </a:br>
            <a:br>
              <a:rPr lang="fr-FR" noProof="0"/>
            </a:br>
            <a:br>
              <a:rPr lang="fr-FR" noProof="0"/>
            </a:br>
            <a:br>
              <a:rPr lang="fr-FR" noProof="0"/>
            </a:br>
            <a:endParaRPr lang="en-GB"/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143172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MAIRE A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 noProof="0"/>
              <a:t>Sommaire ou Déroulé de la présentation</a:t>
            </a:r>
            <a:endParaRPr lang="fr-FR"/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fr-FR" noProof="0" err="1"/>
              <a:t>aa</a:t>
            </a:r>
            <a:endParaRPr lang="fr-FR" noProof="0"/>
          </a:p>
          <a:p>
            <a:pPr lvl="2"/>
            <a:endParaRPr lang="fr-FR" noProof="0"/>
          </a:p>
          <a:p>
            <a:pPr lvl="2"/>
            <a:r>
              <a:rPr lang="fr-FR" noProof="0" err="1"/>
              <a:t>bb</a:t>
            </a:r>
            <a:endParaRPr lang="fr-FR" noProof="0"/>
          </a:p>
          <a:p>
            <a:pPr lvl="2"/>
            <a:endParaRPr lang="fr-FR" noProof="0"/>
          </a:p>
          <a:p>
            <a:pPr lvl="2"/>
            <a:r>
              <a:rPr lang="fr-FR" noProof="0"/>
              <a:t>cc</a:t>
            </a:r>
          </a:p>
          <a:p>
            <a:pPr lvl="2"/>
            <a:endParaRPr lang="fr-FR" noProof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268AA6AB-A996-4DD5-8466-11F6D0502039}"/>
              </a:ext>
            </a:extLst>
          </p:cNvPr>
          <p:cNvSpPr txBox="1">
            <a:spLocks/>
          </p:cNvSpPr>
          <p:nvPr userDrawn="1"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sz="800">
                <a:solidFill>
                  <a:srgbClr val="000000"/>
                </a:solidFill>
                <a:latin typeface="Helvetica 75 Bold" panose="020B0804020202020204" pitchFamily="34" charset="0"/>
              </a:rPr>
              <a:pPr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sz="800">
              <a:solidFill>
                <a:srgbClr val="000000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48095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DYS 1 colonne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12FC3A-0B5F-4C45-8C9A-46A6D94E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82EA305E-337C-49ED-B3D6-3D38F7446EC6}"/>
              </a:ext>
            </a:extLst>
          </p:cNvPr>
          <p:cNvSpPr txBox="1">
            <a:spLocks/>
          </p:cNvSpPr>
          <p:nvPr userDrawn="1"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sz="800">
                <a:solidFill>
                  <a:srgbClr val="000000"/>
                </a:solidFill>
                <a:latin typeface="Helvetica 75 Bold" panose="020B0804020202020204" pitchFamily="34" charset="0"/>
              </a:rPr>
              <a:pPr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sz="800">
              <a:solidFill>
                <a:srgbClr val="000000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982301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s 2 colonnes ACCESS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5"/>
            <a:ext cx="3744416" cy="33321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88024" y="1184274"/>
            <a:ext cx="4104456" cy="33316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050187617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ERCI OFR SIMPLE NOI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1"/>
          <p:cNvSpPr>
            <a:spLocks noGrp="1"/>
          </p:cNvSpPr>
          <p:nvPr>
            <p:ph type="title" hasCustomPrompt="1"/>
          </p:nvPr>
        </p:nvSpPr>
        <p:spPr>
          <a:xfrm>
            <a:off x="313535" y="267618"/>
            <a:ext cx="4831159" cy="74374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/>
              <a:t>Merci</a:t>
            </a:r>
          </a:p>
        </p:txBody>
      </p:sp>
      <p:grpSp>
        <p:nvGrpSpPr>
          <p:cNvPr id="7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</p:grpSp>
      <p:pic>
        <p:nvPicPr>
          <p:cNvPr id="19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 userDrawn="1"/>
        </p:nvSpPr>
        <p:spPr>
          <a:xfrm>
            <a:off x="428587" y="3291830"/>
            <a:ext cx="7455781" cy="60324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FFFFF"/>
              </a:buClr>
              <a:buSzPct val="25000"/>
              <a:buFont typeface="Calibri" pitchFamily="34" charset="0"/>
              <a:buNone/>
              <a:defRPr/>
            </a:pPr>
            <a:r>
              <a:rPr lang="fr-FR" sz="1400" spc="-20">
                <a:solidFill>
                  <a:srgbClr val="FFFFFF"/>
                </a:solidFill>
                <a:cs typeface="Arial" panose="020B0604020202020204" pitchFamily="34" charset="0"/>
              </a:rPr>
              <a:t>Pour toute demande d’accompagnement  :  	ZZZ ACCESSIBILITY SUPPORT 						(accessibility.support@orange.com)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400" err="1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769329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16E00"/>
                </a:solidFill>
              </a:defRPr>
            </a:lvl1pPr>
          </a:lstStyle>
          <a:p>
            <a:r>
              <a:rPr lang="fr-FR" noProof="0"/>
              <a:t>Cliquez pour modifier le titre</a:t>
            </a:r>
          </a:p>
        </p:txBody>
      </p:sp>
    </p:spTree>
    <p:extLst>
      <p:ext uri="{BB962C8B-B14F-4D97-AF65-F5344CB8AC3E}">
        <p14:creationId xmlns:p14="http://schemas.microsoft.com/office/powerpoint/2010/main" val="219168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5"/>
            <a:ext cx="3744416" cy="33321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88024" y="1184274"/>
            <a:ext cx="4104456" cy="33316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916277690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A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 noProof="0"/>
              <a:t>Sommaire ou Déroulé de la présentation</a:t>
            </a:r>
            <a:endParaRPr lang="fr-FR"/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fr-FR" noProof="0" err="1"/>
              <a:t>aa</a:t>
            </a:r>
            <a:endParaRPr lang="fr-FR" noProof="0"/>
          </a:p>
          <a:p>
            <a:pPr lvl="2"/>
            <a:endParaRPr lang="fr-FR" noProof="0"/>
          </a:p>
          <a:p>
            <a:pPr lvl="2"/>
            <a:r>
              <a:rPr lang="fr-FR" noProof="0" err="1"/>
              <a:t>bb</a:t>
            </a:r>
            <a:endParaRPr lang="fr-FR" noProof="0"/>
          </a:p>
          <a:p>
            <a:pPr lvl="2"/>
            <a:endParaRPr lang="fr-FR" noProof="0"/>
          </a:p>
          <a:p>
            <a:pPr lvl="2"/>
            <a:r>
              <a:rPr lang="fr-FR" noProof="0"/>
              <a:t>cc</a:t>
            </a:r>
          </a:p>
          <a:p>
            <a:pPr lvl="2"/>
            <a:endParaRPr lang="fr-FR" noProof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268AA6AB-A996-4DD5-8466-11F6D0502039}"/>
              </a:ext>
            </a:extLst>
          </p:cNvPr>
          <p:cNvSpPr txBox="1">
            <a:spLocks/>
          </p:cNvSpPr>
          <p:nvPr userDrawn="1"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sz="800">
                <a:solidFill>
                  <a:srgbClr val="000000"/>
                </a:solidFill>
                <a:latin typeface="Helvetica 75 Bold" panose="020B0804020202020204" pitchFamily="34" charset="0"/>
              </a:rPr>
              <a:pPr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sz="800">
              <a:solidFill>
                <a:srgbClr val="000000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01691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DYS 1 colonne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12FC3A-0B5F-4C45-8C9A-46A6D94E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82EA305E-337C-49ED-B3D6-3D38F7446EC6}"/>
              </a:ext>
            </a:extLst>
          </p:cNvPr>
          <p:cNvSpPr txBox="1">
            <a:spLocks/>
          </p:cNvSpPr>
          <p:nvPr userDrawn="1"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sz="800">
                <a:solidFill>
                  <a:srgbClr val="000000"/>
                </a:solidFill>
                <a:latin typeface="Helvetica 75 Bold" panose="020B0804020202020204" pitchFamily="34" charset="0"/>
              </a:rPr>
              <a:pPr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sz="800">
              <a:solidFill>
                <a:srgbClr val="000000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93968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s 2 colonnes ACCESS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5"/>
            <a:ext cx="3744416" cy="33321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88024" y="1184274"/>
            <a:ext cx="4104456" cy="33316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13628628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ERCI OFR SIMPLE NOI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1"/>
          <p:cNvSpPr>
            <a:spLocks noGrp="1"/>
          </p:cNvSpPr>
          <p:nvPr>
            <p:ph type="title" hasCustomPrompt="1"/>
          </p:nvPr>
        </p:nvSpPr>
        <p:spPr>
          <a:xfrm>
            <a:off x="313535" y="267618"/>
            <a:ext cx="4831159" cy="74374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/>
              <a:t>Merci</a:t>
            </a:r>
          </a:p>
        </p:txBody>
      </p:sp>
      <p:grpSp>
        <p:nvGrpSpPr>
          <p:cNvPr id="7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</p:grpSp>
      <p:pic>
        <p:nvPicPr>
          <p:cNvPr id="19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 userDrawn="1"/>
        </p:nvSpPr>
        <p:spPr>
          <a:xfrm>
            <a:off x="428587" y="3291830"/>
            <a:ext cx="7455781" cy="2215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FFFFF"/>
              </a:buClr>
              <a:buSzPct val="25000"/>
              <a:buFont typeface="Calibri" pitchFamily="34" charset="0"/>
              <a:buNone/>
              <a:defRPr/>
            </a:pPr>
            <a:r>
              <a:rPr lang="fr-FR" sz="1400" spc="-20">
                <a:solidFill>
                  <a:srgbClr val="FFFFFF"/>
                </a:solidFill>
                <a:cs typeface="Arial" panose="020B0604020202020204" pitchFamily="34" charset="0"/>
              </a:rPr>
              <a:t>Pour toute demande d’accompagnement  :  	</a:t>
            </a:r>
            <a:r>
              <a:rPr lang="fr-FR" sz="1600" b="1">
                <a:solidFill>
                  <a:srgbClr val="F16E00"/>
                </a:solidFill>
                <a:latin typeface="Verdana"/>
                <a:ea typeface="Verdan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ZZZ </a:t>
            </a:r>
            <a:r>
              <a:rPr lang="fr-FR" sz="1600" b="1" err="1">
                <a:solidFill>
                  <a:srgbClr val="F16E00"/>
                </a:solidFill>
                <a:latin typeface="Verdana"/>
                <a:ea typeface="Verdan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accessibility</a:t>
            </a:r>
            <a:r>
              <a:rPr lang="fr-FR" sz="1600" b="1">
                <a:solidFill>
                  <a:srgbClr val="F16E00"/>
                </a:solidFill>
                <a:latin typeface="Verdana"/>
                <a:ea typeface="Verdan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support</a:t>
            </a:r>
            <a:endParaRPr lang="fr-FR" sz="1400" b="1">
              <a:solidFill>
                <a:srgbClr val="F16E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571366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/>
              <a:t>Cliquez pour modifier le texte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  <a:p>
            <a:pPr lvl="5"/>
            <a:r>
              <a:rPr lang="fr-FR" noProof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/>
              <a:t>Cliquez pour modifier le titre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00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5"/>
            <a:ext cx="3744416" cy="33321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88024" y="1184274"/>
            <a:ext cx="4104456" cy="33316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40258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5653BBB-3637-47C4-BEBE-D25BD746ECB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125913" y="5021580"/>
            <a:ext cx="9207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</a:p>
        </p:txBody>
      </p:sp>
    </p:spTree>
    <p:extLst>
      <p:ext uri="{BB962C8B-B14F-4D97-AF65-F5344CB8AC3E}">
        <p14:creationId xmlns:p14="http://schemas.microsoft.com/office/powerpoint/2010/main" val="334007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808" r:id="rId3"/>
    <p:sldLayoutId id="2147483672" r:id="rId4"/>
    <p:sldLayoutId id="2147483675" r:id="rId5"/>
    <p:sldLayoutId id="2147483674" r:id="rId6"/>
    <p:sldLayoutId id="2147483751" r:id="rId7"/>
    <p:sldLayoutId id="2147483809" r:id="rId8"/>
    <p:sldLayoutId id="2147483810" r:id="rId9"/>
  </p:sldLayoutIdLst>
  <p:transition spd="med">
    <p:fade/>
  </p:transition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 kern="1200" spc="-20">
          <a:solidFill>
            <a:srgbClr val="F16E00"/>
          </a:solidFill>
          <a:latin typeface="Helvetica 75 Bold" panose="020B0804020202020204" pitchFamily="34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SzPct val="25000"/>
        <a:buFont typeface="Calibri" pitchFamily="34" charset="0"/>
        <a:defRPr sz="16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1pPr>
      <a:lvl2pPr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SzPct val="25000"/>
        <a:buFont typeface="Calibri" pitchFamily="34" charset="0"/>
        <a:defRPr sz="14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Wingdings" pitchFamily="2" charset="2"/>
        <a:buChar char="§"/>
        <a:defRPr sz="14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400" kern="1200" spc="-2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400" kern="1200" spc="-2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ClrTx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5653BBB-3637-47C4-BEBE-D25BD746ECB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125913" y="5021580"/>
            <a:ext cx="9207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</a:p>
        </p:txBody>
      </p:sp>
    </p:spTree>
    <p:extLst>
      <p:ext uri="{BB962C8B-B14F-4D97-AF65-F5344CB8AC3E}">
        <p14:creationId xmlns:p14="http://schemas.microsoft.com/office/powerpoint/2010/main" val="4067363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</p:sldLayoutIdLst>
  <p:transition spd="med">
    <p:fade/>
  </p:transition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 kern="1200" spc="-20">
          <a:solidFill>
            <a:srgbClr val="F16E00"/>
          </a:solidFill>
          <a:latin typeface="Helvetica 75 Bold" panose="020B0804020202020204" pitchFamily="34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SzPct val="25000"/>
        <a:buFont typeface="Calibri" pitchFamily="34" charset="0"/>
        <a:defRPr sz="16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1pPr>
      <a:lvl2pPr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SzPct val="25000"/>
        <a:buFont typeface="Calibri" pitchFamily="34" charset="0"/>
        <a:defRPr sz="14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Wingdings" pitchFamily="2" charset="2"/>
        <a:buChar char="§"/>
        <a:defRPr sz="14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400" kern="1200" spc="-2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400" kern="1200" spc="-2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ClrTx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3200" y="268288"/>
            <a:ext cx="8516475" cy="7413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3200" y="1181100"/>
            <a:ext cx="8516475" cy="33702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/>
              <a:t>Cliquez pour modifier le texte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  <a:p>
            <a:pPr lvl="5"/>
            <a:r>
              <a:rPr lang="fr-FR" noProof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sz="800">
                <a:solidFill>
                  <a:srgbClr val="000000"/>
                </a:solidFill>
                <a:latin typeface="Helvetica 75 Bold" panose="020B0804020202020204" pitchFamily="34" charset="0"/>
              </a:rPr>
              <a:pPr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sz="800">
              <a:solidFill>
                <a:srgbClr val="000000"/>
              </a:solidFill>
              <a:latin typeface="Helvetica 75 Bold" panose="020B08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8064586-2A9D-4CC8-B6E7-056615C567B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125913" y="5021580"/>
            <a:ext cx="9207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</a:p>
        </p:txBody>
      </p:sp>
    </p:spTree>
    <p:extLst>
      <p:ext uri="{BB962C8B-B14F-4D97-AF65-F5344CB8AC3E}">
        <p14:creationId xmlns:p14="http://schemas.microsoft.com/office/powerpoint/2010/main" val="2271405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7C0354A-0D68-4737-888C-46B70BE1E48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125913" y="5021580"/>
            <a:ext cx="9207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</a:p>
        </p:txBody>
      </p:sp>
    </p:spTree>
    <p:extLst>
      <p:ext uri="{BB962C8B-B14F-4D97-AF65-F5344CB8AC3E}">
        <p14:creationId xmlns:p14="http://schemas.microsoft.com/office/powerpoint/2010/main" val="294096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</p:sldLayoutIdLst>
  <p:transition spd="med">
    <p:fade/>
  </p:transition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 kern="1200" spc="-20">
          <a:solidFill>
            <a:srgbClr val="F16E00"/>
          </a:solidFill>
          <a:latin typeface="Helvetica 75 Bold" panose="020B0804020202020204" pitchFamily="34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SzPct val="25000"/>
        <a:buFont typeface="Calibri" pitchFamily="34" charset="0"/>
        <a:defRPr sz="16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1pPr>
      <a:lvl2pPr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SzPct val="25000"/>
        <a:buFont typeface="Calibri" pitchFamily="34" charset="0"/>
        <a:defRPr sz="14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Wingdings" pitchFamily="2" charset="2"/>
        <a:buChar char="§"/>
        <a:defRPr sz="14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400" kern="1200" spc="-2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400" kern="1200" spc="-2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ClrTx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5653BBB-3637-47C4-BEBE-D25BD746ECB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125913" y="5021580"/>
            <a:ext cx="9207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</a:p>
        </p:txBody>
      </p:sp>
    </p:spTree>
    <p:extLst>
      <p:ext uri="{BB962C8B-B14F-4D97-AF65-F5344CB8AC3E}">
        <p14:creationId xmlns:p14="http://schemas.microsoft.com/office/powerpoint/2010/main" val="1622115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</p:sldLayoutIdLst>
  <p:transition spd="med">
    <p:fade/>
  </p:transition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 kern="1200" spc="-20">
          <a:solidFill>
            <a:srgbClr val="F16E00"/>
          </a:solidFill>
          <a:latin typeface="Helvetica 75 Bold" panose="020B0804020202020204" pitchFamily="34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SzPct val="25000"/>
        <a:buFont typeface="Calibri" pitchFamily="34" charset="0"/>
        <a:defRPr sz="16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1pPr>
      <a:lvl2pPr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SzPct val="25000"/>
        <a:buFont typeface="Calibri" pitchFamily="34" charset="0"/>
        <a:defRPr sz="14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Wingdings" pitchFamily="2" charset="2"/>
        <a:buChar char="§"/>
        <a:defRPr sz="14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400" kern="1200" spc="-2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400" kern="1200" spc="-2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ClrTx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5653BBB-3637-47C4-BEBE-D25BD746ECB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125913" y="5021580"/>
            <a:ext cx="9207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</a:p>
        </p:txBody>
      </p:sp>
    </p:spTree>
    <p:extLst>
      <p:ext uri="{BB962C8B-B14F-4D97-AF65-F5344CB8AC3E}">
        <p14:creationId xmlns:p14="http://schemas.microsoft.com/office/powerpoint/2010/main" val="181472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6" r:id="rId9"/>
  </p:sldLayoutIdLst>
  <p:transition spd="med">
    <p:fade/>
  </p:transition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 kern="1200" spc="-20">
          <a:solidFill>
            <a:srgbClr val="F16E00"/>
          </a:solidFill>
          <a:latin typeface="Helvetica 75 Bold" panose="020B0804020202020204" pitchFamily="34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SzPct val="25000"/>
        <a:buFont typeface="Calibri" pitchFamily="34" charset="0"/>
        <a:defRPr sz="16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1pPr>
      <a:lvl2pPr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SzPct val="25000"/>
        <a:buFont typeface="Calibri" pitchFamily="34" charset="0"/>
        <a:defRPr sz="14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Wingdings" pitchFamily="2" charset="2"/>
        <a:buChar char="§"/>
        <a:defRPr sz="14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400" kern="1200" spc="-2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400" kern="1200" spc="-2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ClrTx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ystem.design.orange.com/0c1af118d/p/696f53-colour/b/525d1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hyperlink" Target="https://www.tpgi.com/color-contrast-checke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jpeg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ise.articulate.com/share/b4JGCZ6XWTbJ8cu215r0J9L0ipnx5An4#/" TargetMode="External"/><Relationship Id="rId2" Type="http://schemas.openxmlformats.org/officeDocument/2006/relationships/hyperlink" Target="https://a11y-guidelines.orange.com/fr/contenu-et-communication/powerpoint/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mailto:ZZZ%20accessibility%20support?subject=Demande%20de%20support%20en%20accessibilit&#233;%20num&#233;rique" TargetMode="External"/><Relationship Id="rId4" Type="http://schemas.openxmlformats.org/officeDocument/2006/relationships/hyperlink" Target="https://orange.csod.com/ui/lms-learner-playlist/PlaylistDetails?playlistId=083d2640-2d07-4f6a-9c49-ea851cbdc6b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D0A81649-EF38-B4B6-A98A-500F5AAFA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b="1" dirty="0">
                <a:solidFill>
                  <a:srgbClr val="FF79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Trucs et astuces pour rédiger des documents Word et Powerpoint accessibles à tous</a:t>
            </a:r>
            <a:br>
              <a:rPr lang="fr-FR" sz="3200" dirty="0">
                <a:solidFill>
                  <a:srgbClr val="FF790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296831097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267494"/>
            <a:ext cx="8064896" cy="7429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Assurez-vous d’un bon contraste entre le texte et l’arrière-plan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54830" y="1010444"/>
            <a:ext cx="7602291" cy="354771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fr-FR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</a:rPr>
              <a:t>Recommandations</a:t>
            </a:r>
            <a:r>
              <a:rPr lang="fr-FR">
                <a:solidFill>
                  <a:srgbClr val="0A6E31"/>
                </a:solidFill>
                <a:latin typeface="Verdana"/>
                <a:ea typeface="Verdana"/>
              </a:rPr>
              <a:t> </a:t>
            </a:r>
            <a:endParaRPr lang="fr-FR">
              <a:solidFill>
                <a:srgbClr val="0A6E3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2">
              <a:lnSpc>
                <a:spcPct val="100000"/>
              </a:lnSpc>
              <a:buClr>
                <a:schemeClr val="accent3">
                  <a:lumMod val="50000"/>
                </a:schemeClr>
              </a:buClr>
              <a:buSzPct val="90000"/>
              <a:buFont typeface="Wingdings" panose="05000000000000000000" pitchFamily="2" charset="2"/>
              <a:buChar char="ü"/>
            </a:pPr>
            <a:r>
              <a:rPr lang="fr-FR">
                <a:latin typeface="Verdana"/>
                <a:ea typeface="Verdana"/>
              </a:rPr>
              <a:t>Utilisez </a:t>
            </a:r>
            <a:r>
              <a:rPr lang="fr-FR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</a:rPr>
              <a:t>la charte graphique d’Orange sur</a:t>
            </a:r>
            <a:r>
              <a:rPr lang="fr-FR">
                <a:solidFill>
                  <a:srgbClr val="000000"/>
                </a:solidFill>
                <a:latin typeface="Verdana"/>
                <a:ea typeface="Verdana"/>
              </a:rPr>
              <a:t> </a:t>
            </a:r>
            <a:r>
              <a:rPr lang="fr-FR" b="1">
                <a:solidFill>
                  <a:srgbClr val="F16E00"/>
                </a:solidFill>
                <a:latin typeface="Verdana"/>
                <a:ea typeface="Verdan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design.orange.com</a:t>
            </a:r>
            <a:endParaRPr lang="fr-FR" b="1">
              <a:solidFill>
                <a:srgbClr val="F16E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7170" lvl="3" indent="0">
              <a:lnSpc>
                <a:spcPct val="100000"/>
              </a:lnSpc>
              <a:buClr>
                <a:srgbClr val="256244"/>
              </a:buClr>
              <a:buSzPct val="90000"/>
              <a:buNone/>
            </a:pPr>
            <a:endParaRPr lang="fr-FR">
              <a:latin typeface="Verdana"/>
              <a:ea typeface="Verdana"/>
            </a:endParaRPr>
          </a:p>
          <a:p>
            <a:pPr lvl="2">
              <a:lnSpc>
                <a:spcPct val="100000"/>
              </a:lnSpc>
              <a:buClr>
                <a:schemeClr val="accent3">
                  <a:lumMod val="50000"/>
                </a:schemeClr>
              </a:buClr>
              <a:buSzPct val="90000"/>
              <a:buFont typeface="Wingdings" panose="05000000000000000000" pitchFamily="2" charset="2"/>
              <a:buChar char="ü"/>
            </a:pPr>
            <a:endParaRPr lang="fr-FR">
              <a:latin typeface="Verdana"/>
              <a:ea typeface="Verdana"/>
            </a:endParaRPr>
          </a:p>
          <a:p>
            <a:pPr lvl="2">
              <a:lnSpc>
                <a:spcPct val="100000"/>
              </a:lnSpc>
              <a:buClr>
                <a:srgbClr val="256244"/>
              </a:buClr>
              <a:buSzPct val="90000"/>
              <a:buFont typeface="Wingdings" panose="05000000000000000000" pitchFamily="2" charset="2"/>
              <a:buChar char="ü"/>
            </a:pPr>
            <a:endParaRPr lang="fr-FR">
              <a:latin typeface="Verdana"/>
              <a:ea typeface="Verdana"/>
            </a:endParaRPr>
          </a:p>
          <a:p>
            <a:pPr lvl="2">
              <a:lnSpc>
                <a:spcPct val="100000"/>
              </a:lnSpc>
              <a:buClr>
                <a:srgbClr val="256244"/>
              </a:buClr>
              <a:buSzPct val="90000"/>
              <a:buFont typeface="Wingdings" panose="05000000000000000000" pitchFamily="2" charset="2"/>
              <a:buChar char="ü"/>
            </a:pPr>
            <a:endParaRPr lang="fr-FR">
              <a:latin typeface="Verdana"/>
              <a:ea typeface="Verdana"/>
            </a:endParaRPr>
          </a:p>
          <a:p>
            <a:pPr lvl="2">
              <a:lnSpc>
                <a:spcPct val="100000"/>
              </a:lnSpc>
              <a:buClr>
                <a:srgbClr val="256244"/>
              </a:buClr>
              <a:buSzPct val="90000"/>
              <a:buFont typeface="Wingdings" panose="05000000000000000000" pitchFamily="2" charset="2"/>
              <a:buChar char="ü"/>
            </a:pPr>
            <a:endParaRPr lang="fr-FR">
              <a:latin typeface="Verdana"/>
              <a:ea typeface="Verdana"/>
            </a:endParaRPr>
          </a:p>
          <a:p>
            <a:pPr lvl="2">
              <a:lnSpc>
                <a:spcPct val="100000"/>
              </a:lnSpc>
              <a:buClr>
                <a:srgbClr val="256244"/>
              </a:buClr>
              <a:buSzPct val="90000"/>
              <a:buFont typeface="Wingdings" panose="05000000000000000000" pitchFamily="2" charset="2"/>
              <a:buChar char="ü"/>
            </a:pPr>
            <a:endParaRPr lang="fr-FR">
              <a:latin typeface="Verdana"/>
              <a:ea typeface="Verdana"/>
            </a:endParaRPr>
          </a:p>
          <a:p>
            <a:pPr lvl="2">
              <a:lnSpc>
                <a:spcPct val="100000"/>
              </a:lnSpc>
              <a:buClr>
                <a:srgbClr val="256244"/>
              </a:buClr>
              <a:buSzPct val="90000"/>
              <a:buFont typeface="Wingdings" panose="05000000000000000000" pitchFamily="2" charset="2"/>
              <a:buChar char="ü"/>
            </a:pPr>
            <a:endParaRPr lang="fr-FR">
              <a:latin typeface="Verdana"/>
              <a:ea typeface="Verdana"/>
            </a:endParaRPr>
          </a:p>
          <a:p>
            <a:pPr marL="0" lvl="2" indent="0">
              <a:lnSpc>
                <a:spcPct val="100000"/>
              </a:lnSpc>
              <a:buClr>
                <a:srgbClr val="256244"/>
              </a:buClr>
              <a:buSzPct val="90000"/>
              <a:buNone/>
            </a:pPr>
            <a:endParaRPr lang="fr-FR">
              <a:latin typeface="Verdana"/>
              <a:ea typeface="Verdana"/>
            </a:endParaRPr>
          </a:p>
          <a:p>
            <a:pPr lvl="2">
              <a:lnSpc>
                <a:spcPct val="100000"/>
              </a:lnSpc>
              <a:buClr>
                <a:srgbClr val="256244"/>
              </a:buClr>
              <a:buSzPct val="90000"/>
              <a:buChar char="ü"/>
            </a:pPr>
            <a:r>
              <a:rPr lang="fr-FR">
                <a:latin typeface="Verdana"/>
                <a:ea typeface="Verdana"/>
              </a:rPr>
              <a:t>Vérifiez le</a:t>
            </a:r>
            <a:r>
              <a:rPr lang="fr-FR">
                <a:solidFill>
                  <a:srgbClr val="0A6E31"/>
                </a:solidFill>
                <a:latin typeface="Verdana"/>
                <a:ea typeface="Verdana"/>
              </a:rPr>
              <a:t> </a:t>
            </a:r>
            <a:r>
              <a:rPr lang="fr-FR">
                <a:latin typeface="Verdana"/>
                <a:ea typeface="Verdana"/>
              </a:rPr>
              <a:t>contraste</a:t>
            </a:r>
            <a:r>
              <a:rPr lang="fr-FR">
                <a:solidFill>
                  <a:srgbClr val="0A6E31"/>
                </a:solidFill>
                <a:latin typeface="Verdana"/>
                <a:ea typeface="Verdana"/>
              </a:rPr>
              <a:t> </a:t>
            </a:r>
            <a:r>
              <a:rPr lang="fr-FR">
                <a:latin typeface="Verdana"/>
                <a:ea typeface="Verdana"/>
              </a:rPr>
              <a:t>entre la couleur du texte et la couleur d’arrière-plan en utilisant l’outil </a:t>
            </a:r>
            <a:r>
              <a:rPr lang="fr-FR" b="1" err="1">
                <a:solidFill>
                  <a:srgbClr val="FF7900"/>
                </a:solidFill>
                <a:latin typeface="Verdana"/>
                <a:ea typeface="Verda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Colour</a:t>
            </a:r>
            <a:r>
              <a:rPr lang="fr-FR" b="1">
                <a:solidFill>
                  <a:srgbClr val="FF7900"/>
                </a:solidFill>
                <a:latin typeface="Verdana"/>
                <a:ea typeface="Verda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FR" b="1" err="1">
                <a:solidFill>
                  <a:srgbClr val="FF7900"/>
                </a:solidFill>
                <a:latin typeface="Verdana"/>
                <a:ea typeface="Verda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Constrat</a:t>
            </a:r>
            <a:r>
              <a:rPr lang="fr-FR" b="1">
                <a:solidFill>
                  <a:srgbClr val="F16E00"/>
                </a:solidFill>
                <a:latin typeface="Verdana"/>
                <a:ea typeface="Verda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Analyser</a:t>
            </a:r>
            <a:endParaRPr lang="fr-FR" b="1">
              <a:solidFill>
                <a:srgbClr val="F16E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fr-FR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2F1291D-C3D4-EA77-C485-14A4FF5A4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476" r="10172"/>
          <a:stretch/>
        </p:blipFill>
        <p:spPr>
          <a:xfrm>
            <a:off x="1411269" y="1753394"/>
            <a:ext cx="2605314" cy="1573443"/>
          </a:xfrm>
          <a:prstGeom prst="rect">
            <a:avLst/>
          </a:prstGeom>
        </p:spPr>
      </p:pic>
      <p:sp>
        <p:nvSpPr>
          <p:cNvPr id="7" name="Freeform 16">
            <a:extLst>
              <a:ext uri="{FF2B5EF4-FFF2-40B4-BE49-F238E27FC236}">
                <a16:creationId xmlns:a16="http://schemas.microsoft.com/office/drawing/2014/main" id="{E0D6311A-43F2-35EE-7D4E-BC9CD6BD7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72000" y="1750476"/>
            <a:ext cx="253115" cy="261425"/>
          </a:xfrm>
          <a:custGeom>
            <a:avLst/>
            <a:gdLst>
              <a:gd name="T0" fmla="*/ 166 w 1066"/>
              <a:gd name="T1" fmla="*/ 466 h 1100"/>
              <a:gd name="T2" fmla="*/ 66 w 1066"/>
              <a:gd name="T3" fmla="*/ 466 h 1100"/>
              <a:gd name="T4" fmla="*/ 0 w 1066"/>
              <a:gd name="T5" fmla="*/ 533 h 1100"/>
              <a:gd name="T6" fmla="*/ 0 w 1066"/>
              <a:gd name="T7" fmla="*/ 966 h 1100"/>
              <a:gd name="T8" fmla="*/ 66 w 1066"/>
              <a:gd name="T9" fmla="*/ 1033 h 1100"/>
              <a:gd name="T10" fmla="*/ 166 w 1066"/>
              <a:gd name="T11" fmla="*/ 1033 h 1100"/>
              <a:gd name="T12" fmla="*/ 233 w 1066"/>
              <a:gd name="T13" fmla="*/ 966 h 1100"/>
              <a:gd name="T14" fmla="*/ 233 w 1066"/>
              <a:gd name="T15" fmla="*/ 533 h 1100"/>
              <a:gd name="T16" fmla="*/ 166 w 1066"/>
              <a:gd name="T17" fmla="*/ 466 h 1100"/>
              <a:gd name="T18" fmla="*/ 116 w 1066"/>
              <a:gd name="T19" fmla="*/ 966 h 1100"/>
              <a:gd name="T20" fmla="*/ 66 w 1066"/>
              <a:gd name="T21" fmla="*/ 916 h 1100"/>
              <a:gd name="T22" fmla="*/ 116 w 1066"/>
              <a:gd name="T23" fmla="*/ 866 h 1100"/>
              <a:gd name="T24" fmla="*/ 166 w 1066"/>
              <a:gd name="T25" fmla="*/ 916 h 1100"/>
              <a:gd name="T26" fmla="*/ 116 w 1066"/>
              <a:gd name="T27" fmla="*/ 966 h 1100"/>
              <a:gd name="T28" fmla="*/ 966 w 1066"/>
              <a:gd name="T29" fmla="*/ 400 h 1100"/>
              <a:gd name="T30" fmla="*/ 700 w 1066"/>
              <a:gd name="T31" fmla="*/ 400 h 1100"/>
              <a:gd name="T32" fmla="*/ 733 w 1066"/>
              <a:gd name="T33" fmla="*/ 183 h 1100"/>
              <a:gd name="T34" fmla="*/ 622 w 1066"/>
              <a:gd name="T35" fmla="*/ 0 h 1100"/>
              <a:gd name="T36" fmla="*/ 622 w 1066"/>
              <a:gd name="T37" fmla="*/ 0 h 1100"/>
              <a:gd name="T38" fmla="*/ 620 w 1066"/>
              <a:gd name="T39" fmla="*/ 0 h 1100"/>
              <a:gd name="T40" fmla="*/ 616 w 1066"/>
              <a:gd name="T41" fmla="*/ 0 h 1100"/>
              <a:gd name="T42" fmla="*/ 616 w 1066"/>
              <a:gd name="T43" fmla="*/ 0 h 1100"/>
              <a:gd name="T44" fmla="*/ 533 w 1066"/>
              <a:gd name="T45" fmla="*/ 83 h 1100"/>
              <a:gd name="T46" fmla="*/ 533 w 1066"/>
              <a:gd name="T47" fmla="*/ 200 h 1100"/>
              <a:gd name="T48" fmla="*/ 433 w 1066"/>
              <a:gd name="T49" fmla="*/ 400 h 1100"/>
              <a:gd name="T50" fmla="*/ 266 w 1066"/>
              <a:gd name="T51" fmla="*/ 499 h 1100"/>
              <a:gd name="T52" fmla="*/ 266 w 1066"/>
              <a:gd name="T53" fmla="*/ 500 h 1100"/>
              <a:gd name="T54" fmla="*/ 266 w 1066"/>
              <a:gd name="T55" fmla="*/ 600 h 1100"/>
              <a:gd name="T56" fmla="*/ 266 w 1066"/>
              <a:gd name="T57" fmla="*/ 633 h 1100"/>
              <a:gd name="T58" fmla="*/ 266 w 1066"/>
              <a:gd name="T59" fmla="*/ 1000 h 1100"/>
              <a:gd name="T60" fmla="*/ 317 w 1066"/>
              <a:gd name="T61" fmla="*/ 1000 h 1100"/>
              <a:gd name="T62" fmla="*/ 347 w 1066"/>
              <a:gd name="T63" fmla="*/ 1007 h 1100"/>
              <a:gd name="T64" fmla="*/ 505 w 1066"/>
              <a:gd name="T65" fmla="*/ 1086 h 1100"/>
              <a:gd name="T66" fmla="*/ 564 w 1066"/>
              <a:gd name="T67" fmla="*/ 1100 h 1100"/>
              <a:gd name="T68" fmla="*/ 833 w 1066"/>
              <a:gd name="T69" fmla="*/ 1100 h 1100"/>
              <a:gd name="T70" fmla="*/ 933 w 1066"/>
              <a:gd name="T71" fmla="*/ 1000 h 1100"/>
              <a:gd name="T72" fmla="*/ 933 w 1066"/>
              <a:gd name="T73" fmla="*/ 1000 h 1100"/>
              <a:gd name="T74" fmla="*/ 907 w 1066"/>
              <a:gd name="T75" fmla="*/ 933 h 1100"/>
              <a:gd name="T76" fmla="*/ 1000 w 1066"/>
              <a:gd name="T77" fmla="*/ 833 h 1100"/>
              <a:gd name="T78" fmla="*/ 1000 w 1066"/>
              <a:gd name="T79" fmla="*/ 833 h 1100"/>
              <a:gd name="T80" fmla="*/ 968 w 1066"/>
              <a:gd name="T81" fmla="*/ 760 h 1100"/>
              <a:gd name="T82" fmla="*/ 1033 w 1066"/>
              <a:gd name="T83" fmla="*/ 666 h 1100"/>
              <a:gd name="T84" fmla="*/ 1033 w 1066"/>
              <a:gd name="T85" fmla="*/ 666 h 1100"/>
              <a:gd name="T86" fmla="*/ 1001 w 1066"/>
              <a:gd name="T87" fmla="*/ 593 h 1100"/>
              <a:gd name="T88" fmla="*/ 1066 w 1066"/>
              <a:gd name="T89" fmla="*/ 500 h 1100"/>
              <a:gd name="T90" fmla="*/ 1066 w 1066"/>
              <a:gd name="T91" fmla="*/ 500 h 1100"/>
              <a:gd name="T92" fmla="*/ 966 w 1066"/>
              <a:gd name="T93" fmla="*/ 400 h 1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66" h="1100">
                <a:moveTo>
                  <a:pt x="166" y="466"/>
                </a:moveTo>
                <a:cubicBezTo>
                  <a:pt x="66" y="466"/>
                  <a:pt x="66" y="466"/>
                  <a:pt x="66" y="466"/>
                </a:cubicBezTo>
                <a:cubicBezTo>
                  <a:pt x="30" y="466"/>
                  <a:pt x="0" y="496"/>
                  <a:pt x="0" y="533"/>
                </a:cubicBezTo>
                <a:cubicBezTo>
                  <a:pt x="0" y="966"/>
                  <a:pt x="0" y="966"/>
                  <a:pt x="0" y="966"/>
                </a:cubicBezTo>
                <a:cubicBezTo>
                  <a:pt x="0" y="1003"/>
                  <a:pt x="30" y="1033"/>
                  <a:pt x="66" y="1033"/>
                </a:cubicBezTo>
                <a:cubicBezTo>
                  <a:pt x="166" y="1033"/>
                  <a:pt x="166" y="1033"/>
                  <a:pt x="166" y="1033"/>
                </a:cubicBezTo>
                <a:cubicBezTo>
                  <a:pt x="203" y="1033"/>
                  <a:pt x="233" y="1003"/>
                  <a:pt x="233" y="966"/>
                </a:cubicBezTo>
                <a:cubicBezTo>
                  <a:pt x="233" y="533"/>
                  <a:pt x="233" y="533"/>
                  <a:pt x="233" y="533"/>
                </a:cubicBezTo>
                <a:cubicBezTo>
                  <a:pt x="233" y="496"/>
                  <a:pt x="203" y="466"/>
                  <a:pt x="166" y="466"/>
                </a:cubicBezTo>
                <a:close/>
                <a:moveTo>
                  <a:pt x="116" y="966"/>
                </a:moveTo>
                <a:cubicBezTo>
                  <a:pt x="89" y="966"/>
                  <a:pt x="66" y="944"/>
                  <a:pt x="66" y="916"/>
                </a:cubicBezTo>
                <a:cubicBezTo>
                  <a:pt x="66" y="889"/>
                  <a:pt x="89" y="866"/>
                  <a:pt x="116" y="866"/>
                </a:cubicBezTo>
                <a:cubicBezTo>
                  <a:pt x="144" y="866"/>
                  <a:pt x="166" y="889"/>
                  <a:pt x="166" y="916"/>
                </a:cubicBezTo>
                <a:cubicBezTo>
                  <a:pt x="166" y="944"/>
                  <a:pt x="144" y="966"/>
                  <a:pt x="116" y="966"/>
                </a:cubicBezTo>
                <a:close/>
                <a:moveTo>
                  <a:pt x="966" y="400"/>
                </a:moveTo>
                <a:cubicBezTo>
                  <a:pt x="700" y="400"/>
                  <a:pt x="700" y="400"/>
                  <a:pt x="700" y="400"/>
                </a:cubicBezTo>
                <a:cubicBezTo>
                  <a:pt x="700" y="400"/>
                  <a:pt x="733" y="212"/>
                  <a:pt x="733" y="183"/>
                </a:cubicBezTo>
                <a:cubicBezTo>
                  <a:pt x="733" y="33"/>
                  <a:pt x="646" y="2"/>
                  <a:pt x="622" y="0"/>
                </a:cubicBezTo>
                <a:cubicBezTo>
                  <a:pt x="622" y="0"/>
                  <a:pt x="622" y="0"/>
                  <a:pt x="622" y="0"/>
                </a:cubicBezTo>
                <a:cubicBezTo>
                  <a:pt x="621" y="0"/>
                  <a:pt x="621" y="0"/>
                  <a:pt x="620" y="0"/>
                </a:cubicBezTo>
                <a:cubicBezTo>
                  <a:pt x="619" y="0"/>
                  <a:pt x="617" y="0"/>
                  <a:pt x="616" y="0"/>
                </a:cubicBezTo>
                <a:cubicBezTo>
                  <a:pt x="616" y="0"/>
                  <a:pt x="616" y="0"/>
                  <a:pt x="616" y="0"/>
                </a:cubicBezTo>
                <a:cubicBezTo>
                  <a:pt x="570" y="0"/>
                  <a:pt x="533" y="37"/>
                  <a:pt x="533" y="83"/>
                </a:cubicBezTo>
                <a:cubicBezTo>
                  <a:pt x="533" y="200"/>
                  <a:pt x="533" y="200"/>
                  <a:pt x="533" y="200"/>
                </a:cubicBezTo>
                <a:cubicBezTo>
                  <a:pt x="433" y="400"/>
                  <a:pt x="433" y="400"/>
                  <a:pt x="433" y="400"/>
                </a:cubicBezTo>
                <a:cubicBezTo>
                  <a:pt x="397" y="455"/>
                  <a:pt x="336" y="494"/>
                  <a:pt x="266" y="499"/>
                </a:cubicBezTo>
                <a:cubicBezTo>
                  <a:pt x="266" y="500"/>
                  <a:pt x="266" y="500"/>
                  <a:pt x="266" y="500"/>
                </a:cubicBezTo>
                <a:cubicBezTo>
                  <a:pt x="266" y="600"/>
                  <a:pt x="266" y="600"/>
                  <a:pt x="266" y="600"/>
                </a:cubicBezTo>
                <a:cubicBezTo>
                  <a:pt x="266" y="633"/>
                  <a:pt x="266" y="633"/>
                  <a:pt x="266" y="633"/>
                </a:cubicBezTo>
                <a:cubicBezTo>
                  <a:pt x="266" y="1000"/>
                  <a:pt x="266" y="1000"/>
                  <a:pt x="266" y="1000"/>
                </a:cubicBezTo>
                <a:cubicBezTo>
                  <a:pt x="317" y="1000"/>
                  <a:pt x="317" y="1000"/>
                  <a:pt x="317" y="1000"/>
                </a:cubicBezTo>
                <a:cubicBezTo>
                  <a:pt x="328" y="1000"/>
                  <a:pt x="338" y="1002"/>
                  <a:pt x="347" y="1007"/>
                </a:cubicBezTo>
                <a:cubicBezTo>
                  <a:pt x="505" y="1086"/>
                  <a:pt x="505" y="1086"/>
                  <a:pt x="505" y="1086"/>
                </a:cubicBezTo>
                <a:cubicBezTo>
                  <a:pt x="523" y="1095"/>
                  <a:pt x="544" y="1100"/>
                  <a:pt x="564" y="1100"/>
                </a:cubicBezTo>
                <a:cubicBezTo>
                  <a:pt x="833" y="1100"/>
                  <a:pt x="833" y="1100"/>
                  <a:pt x="833" y="1100"/>
                </a:cubicBezTo>
                <a:cubicBezTo>
                  <a:pt x="888" y="1100"/>
                  <a:pt x="933" y="1055"/>
                  <a:pt x="933" y="1000"/>
                </a:cubicBezTo>
                <a:cubicBezTo>
                  <a:pt x="933" y="1000"/>
                  <a:pt x="933" y="1000"/>
                  <a:pt x="933" y="1000"/>
                </a:cubicBezTo>
                <a:cubicBezTo>
                  <a:pt x="933" y="974"/>
                  <a:pt x="923" y="950"/>
                  <a:pt x="907" y="933"/>
                </a:cubicBezTo>
                <a:cubicBezTo>
                  <a:pt x="959" y="929"/>
                  <a:pt x="1000" y="886"/>
                  <a:pt x="1000" y="833"/>
                </a:cubicBezTo>
                <a:cubicBezTo>
                  <a:pt x="1000" y="833"/>
                  <a:pt x="1000" y="833"/>
                  <a:pt x="1000" y="833"/>
                </a:cubicBezTo>
                <a:cubicBezTo>
                  <a:pt x="1000" y="804"/>
                  <a:pt x="987" y="778"/>
                  <a:pt x="968" y="760"/>
                </a:cubicBezTo>
                <a:cubicBezTo>
                  <a:pt x="1006" y="746"/>
                  <a:pt x="1033" y="709"/>
                  <a:pt x="1033" y="666"/>
                </a:cubicBezTo>
                <a:cubicBezTo>
                  <a:pt x="1033" y="666"/>
                  <a:pt x="1033" y="666"/>
                  <a:pt x="1033" y="666"/>
                </a:cubicBezTo>
                <a:cubicBezTo>
                  <a:pt x="1033" y="638"/>
                  <a:pt x="1021" y="612"/>
                  <a:pt x="1001" y="593"/>
                </a:cubicBezTo>
                <a:cubicBezTo>
                  <a:pt x="1039" y="579"/>
                  <a:pt x="1066" y="543"/>
                  <a:pt x="1066" y="500"/>
                </a:cubicBezTo>
                <a:cubicBezTo>
                  <a:pt x="1066" y="500"/>
                  <a:pt x="1066" y="500"/>
                  <a:pt x="1066" y="500"/>
                </a:cubicBezTo>
                <a:cubicBezTo>
                  <a:pt x="1066" y="444"/>
                  <a:pt x="1022" y="400"/>
                  <a:pt x="966" y="400"/>
                </a:cubicBezTo>
                <a:close/>
              </a:path>
            </a:pathLst>
          </a:custGeom>
          <a:solidFill>
            <a:srgbClr val="F16E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3F43B82D-9110-3B87-BF7A-F26B10EB4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1213442" y="1743086"/>
            <a:ext cx="268862" cy="283214"/>
          </a:xfrm>
          <a:custGeom>
            <a:avLst/>
            <a:gdLst>
              <a:gd name="T0" fmla="*/ 1000 w 1066"/>
              <a:gd name="T1" fmla="*/ 66 h 1100"/>
              <a:gd name="T2" fmla="*/ 900 w 1066"/>
              <a:gd name="T3" fmla="*/ 66 h 1100"/>
              <a:gd name="T4" fmla="*/ 833 w 1066"/>
              <a:gd name="T5" fmla="*/ 133 h 1100"/>
              <a:gd name="T6" fmla="*/ 833 w 1066"/>
              <a:gd name="T7" fmla="*/ 566 h 1100"/>
              <a:gd name="T8" fmla="*/ 900 w 1066"/>
              <a:gd name="T9" fmla="*/ 633 h 1100"/>
              <a:gd name="T10" fmla="*/ 1000 w 1066"/>
              <a:gd name="T11" fmla="*/ 633 h 1100"/>
              <a:gd name="T12" fmla="*/ 1066 w 1066"/>
              <a:gd name="T13" fmla="*/ 566 h 1100"/>
              <a:gd name="T14" fmla="*/ 1066 w 1066"/>
              <a:gd name="T15" fmla="*/ 133 h 1100"/>
              <a:gd name="T16" fmla="*/ 1000 w 1066"/>
              <a:gd name="T17" fmla="*/ 66 h 1100"/>
              <a:gd name="T18" fmla="*/ 950 w 1066"/>
              <a:gd name="T19" fmla="*/ 233 h 1100"/>
              <a:gd name="T20" fmla="*/ 900 w 1066"/>
              <a:gd name="T21" fmla="*/ 183 h 1100"/>
              <a:gd name="T22" fmla="*/ 950 w 1066"/>
              <a:gd name="T23" fmla="*/ 133 h 1100"/>
              <a:gd name="T24" fmla="*/ 1000 w 1066"/>
              <a:gd name="T25" fmla="*/ 183 h 1100"/>
              <a:gd name="T26" fmla="*/ 950 w 1066"/>
              <a:gd name="T27" fmla="*/ 233 h 1100"/>
              <a:gd name="T28" fmla="*/ 719 w 1066"/>
              <a:gd name="T29" fmla="*/ 93 h 1100"/>
              <a:gd name="T30" fmla="*/ 561 w 1066"/>
              <a:gd name="T31" fmla="*/ 14 h 1100"/>
              <a:gd name="T32" fmla="*/ 502 w 1066"/>
              <a:gd name="T33" fmla="*/ 0 h 1100"/>
              <a:gd name="T34" fmla="*/ 233 w 1066"/>
              <a:gd name="T35" fmla="*/ 0 h 1100"/>
              <a:gd name="T36" fmla="*/ 133 w 1066"/>
              <a:gd name="T37" fmla="*/ 100 h 1100"/>
              <a:gd name="T38" fmla="*/ 133 w 1066"/>
              <a:gd name="T39" fmla="*/ 100 h 1100"/>
              <a:gd name="T40" fmla="*/ 159 w 1066"/>
              <a:gd name="T41" fmla="*/ 167 h 1100"/>
              <a:gd name="T42" fmla="*/ 66 w 1066"/>
              <a:gd name="T43" fmla="*/ 266 h 1100"/>
              <a:gd name="T44" fmla="*/ 66 w 1066"/>
              <a:gd name="T45" fmla="*/ 266 h 1100"/>
              <a:gd name="T46" fmla="*/ 98 w 1066"/>
              <a:gd name="T47" fmla="*/ 339 h 1100"/>
              <a:gd name="T48" fmla="*/ 33 w 1066"/>
              <a:gd name="T49" fmla="*/ 433 h 1100"/>
              <a:gd name="T50" fmla="*/ 33 w 1066"/>
              <a:gd name="T51" fmla="*/ 433 h 1100"/>
              <a:gd name="T52" fmla="*/ 65 w 1066"/>
              <a:gd name="T53" fmla="*/ 506 h 1100"/>
              <a:gd name="T54" fmla="*/ 0 w 1066"/>
              <a:gd name="T55" fmla="*/ 600 h 1100"/>
              <a:gd name="T56" fmla="*/ 0 w 1066"/>
              <a:gd name="T57" fmla="*/ 600 h 1100"/>
              <a:gd name="T58" fmla="*/ 100 w 1066"/>
              <a:gd name="T59" fmla="*/ 700 h 1100"/>
              <a:gd name="T60" fmla="*/ 366 w 1066"/>
              <a:gd name="T61" fmla="*/ 700 h 1100"/>
              <a:gd name="T62" fmla="*/ 333 w 1066"/>
              <a:gd name="T63" fmla="*/ 916 h 1100"/>
              <a:gd name="T64" fmla="*/ 444 w 1066"/>
              <a:gd name="T65" fmla="*/ 1099 h 1100"/>
              <a:gd name="T66" fmla="*/ 444 w 1066"/>
              <a:gd name="T67" fmla="*/ 1099 h 1100"/>
              <a:gd name="T68" fmla="*/ 446 w 1066"/>
              <a:gd name="T69" fmla="*/ 1100 h 1100"/>
              <a:gd name="T70" fmla="*/ 450 w 1066"/>
              <a:gd name="T71" fmla="*/ 1100 h 1100"/>
              <a:gd name="T72" fmla="*/ 450 w 1066"/>
              <a:gd name="T73" fmla="*/ 1100 h 1100"/>
              <a:gd name="T74" fmla="*/ 533 w 1066"/>
              <a:gd name="T75" fmla="*/ 1016 h 1100"/>
              <a:gd name="T76" fmla="*/ 533 w 1066"/>
              <a:gd name="T77" fmla="*/ 900 h 1100"/>
              <a:gd name="T78" fmla="*/ 633 w 1066"/>
              <a:gd name="T79" fmla="*/ 700 h 1100"/>
              <a:gd name="T80" fmla="*/ 800 w 1066"/>
              <a:gd name="T81" fmla="*/ 600 h 1100"/>
              <a:gd name="T82" fmla="*/ 800 w 1066"/>
              <a:gd name="T83" fmla="*/ 600 h 1100"/>
              <a:gd name="T84" fmla="*/ 800 w 1066"/>
              <a:gd name="T85" fmla="*/ 500 h 1100"/>
              <a:gd name="T86" fmla="*/ 800 w 1066"/>
              <a:gd name="T87" fmla="*/ 466 h 1100"/>
              <a:gd name="T88" fmla="*/ 800 w 1066"/>
              <a:gd name="T89" fmla="*/ 100 h 1100"/>
              <a:gd name="T90" fmla="*/ 749 w 1066"/>
              <a:gd name="T91" fmla="*/ 100 h 1100"/>
              <a:gd name="T92" fmla="*/ 719 w 1066"/>
              <a:gd name="T93" fmla="*/ 93 h 1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66" h="1100">
                <a:moveTo>
                  <a:pt x="1000" y="66"/>
                </a:moveTo>
                <a:cubicBezTo>
                  <a:pt x="900" y="66"/>
                  <a:pt x="900" y="66"/>
                  <a:pt x="900" y="66"/>
                </a:cubicBezTo>
                <a:cubicBezTo>
                  <a:pt x="863" y="66"/>
                  <a:pt x="833" y="96"/>
                  <a:pt x="833" y="133"/>
                </a:cubicBezTo>
                <a:cubicBezTo>
                  <a:pt x="833" y="566"/>
                  <a:pt x="833" y="566"/>
                  <a:pt x="833" y="566"/>
                </a:cubicBezTo>
                <a:cubicBezTo>
                  <a:pt x="833" y="603"/>
                  <a:pt x="863" y="633"/>
                  <a:pt x="900" y="633"/>
                </a:cubicBezTo>
                <a:cubicBezTo>
                  <a:pt x="1000" y="633"/>
                  <a:pt x="1000" y="633"/>
                  <a:pt x="1000" y="633"/>
                </a:cubicBezTo>
                <a:cubicBezTo>
                  <a:pt x="1036" y="633"/>
                  <a:pt x="1066" y="603"/>
                  <a:pt x="1066" y="566"/>
                </a:cubicBezTo>
                <a:cubicBezTo>
                  <a:pt x="1066" y="133"/>
                  <a:pt x="1066" y="133"/>
                  <a:pt x="1066" y="133"/>
                </a:cubicBezTo>
                <a:cubicBezTo>
                  <a:pt x="1066" y="96"/>
                  <a:pt x="1036" y="66"/>
                  <a:pt x="1000" y="66"/>
                </a:cubicBezTo>
                <a:close/>
                <a:moveTo>
                  <a:pt x="950" y="233"/>
                </a:moveTo>
                <a:cubicBezTo>
                  <a:pt x="922" y="233"/>
                  <a:pt x="900" y="211"/>
                  <a:pt x="900" y="183"/>
                </a:cubicBezTo>
                <a:cubicBezTo>
                  <a:pt x="900" y="155"/>
                  <a:pt x="922" y="133"/>
                  <a:pt x="950" y="133"/>
                </a:cubicBezTo>
                <a:cubicBezTo>
                  <a:pt x="977" y="133"/>
                  <a:pt x="1000" y="155"/>
                  <a:pt x="1000" y="183"/>
                </a:cubicBezTo>
                <a:cubicBezTo>
                  <a:pt x="1000" y="211"/>
                  <a:pt x="977" y="233"/>
                  <a:pt x="950" y="233"/>
                </a:cubicBezTo>
                <a:close/>
                <a:moveTo>
                  <a:pt x="719" y="93"/>
                </a:moveTo>
                <a:cubicBezTo>
                  <a:pt x="561" y="14"/>
                  <a:pt x="561" y="14"/>
                  <a:pt x="561" y="14"/>
                </a:cubicBezTo>
                <a:cubicBezTo>
                  <a:pt x="543" y="4"/>
                  <a:pt x="522" y="0"/>
                  <a:pt x="502" y="0"/>
                </a:cubicBezTo>
                <a:cubicBezTo>
                  <a:pt x="233" y="0"/>
                  <a:pt x="233" y="0"/>
                  <a:pt x="233" y="0"/>
                </a:cubicBezTo>
                <a:cubicBezTo>
                  <a:pt x="178" y="0"/>
                  <a:pt x="133" y="44"/>
                  <a:pt x="133" y="100"/>
                </a:cubicBezTo>
                <a:cubicBezTo>
                  <a:pt x="133" y="100"/>
                  <a:pt x="133" y="100"/>
                  <a:pt x="133" y="100"/>
                </a:cubicBezTo>
                <a:cubicBezTo>
                  <a:pt x="133" y="125"/>
                  <a:pt x="143" y="149"/>
                  <a:pt x="159" y="167"/>
                </a:cubicBezTo>
                <a:cubicBezTo>
                  <a:pt x="107" y="171"/>
                  <a:pt x="66" y="214"/>
                  <a:pt x="66" y="266"/>
                </a:cubicBezTo>
                <a:cubicBezTo>
                  <a:pt x="66" y="266"/>
                  <a:pt x="66" y="266"/>
                  <a:pt x="66" y="266"/>
                </a:cubicBezTo>
                <a:cubicBezTo>
                  <a:pt x="66" y="295"/>
                  <a:pt x="79" y="321"/>
                  <a:pt x="98" y="339"/>
                </a:cubicBezTo>
                <a:cubicBezTo>
                  <a:pt x="60" y="353"/>
                  <a:pt x="33" y="390"/>
                  <a:pt x="33" y="433"/>
                </a:cubicBezTo>
                <a:cubicBezTo>
                  <a:pt x="33" y="433"/>
                  <a:pt x="33" y="433"/>
                  <a:pt x="33" y="433"/>
                </a:cubicBezTo>
                <a:cubicBezTo>
                  <a:pt x="33" y="462"/>
                  <a:pt x="45" y="488"/>
                  <a:pt x="65" y="506"/>
                </a:cubicBezTo>
                <a:cubicBezTo>
                  <a:pt x="27" y="520"/>
                  <a:pt x="0" y="557"/>
                  <a:pt x="0" y="600"/>
                </a:cubicBezTo>
                <a:cubicBezTo>
                  <a:pt x="0" y="600"/>
                  <a:pt x="0" y="600"/>
                  <a:pt x="0" y="600"/>
                </a:cubicBezTo>
                <a:cubicBezTo>
                  <a:pt x="0" y="655"/>
                  <a:pt x="44" y="700"/>
                  <a:pt x="100" y="700"/>
                </a:cubicBezTo>
                <a:cubicBezTo>
                  <a:pt x="366" y="700"/>
                  <a:pt x="366" y="700"/>
                  <a:pt x="366" y="700"/>
                </a:cubicBezTo>
                <a:cubicBezTo>
                  <a:pt x="366" y="700"/>
                  <a:pt x="333" y="887"/>
                  <a:pt x="333" y="916"/>
                </a:cubicBezTo>
                <a:cubicBezTo>
                  <a:pt x="333" y="1066"/>
                  <a:pt x="420" y="1098"/>
                  <a:pt x="444" y="1099"/>
                </a:cubicBezTo>
                <a:cubicBezTo>
                  <a:pt x="444" y="1099"/>
                  <a:pt x="444" y="1099"/>
                  <a:pt x="444" y="1099"/>
                </a:cubicBezTo>
                <a:cubicBezTo>
                  <a:pt x="445" y="1099"/>
                  <a:pt x="445" y="1100"/>
                  <a:pt x="446" y="1100"/>
                </a:cubicBezTo>
                <a:cubicBezTo>
                  <a:pt x="447" y="1100"/>
                  <a:pt x="449" y="1100"/>
                  <a:pt x="450" y="1100"/>
                </a:cubicBezTo>
                <a:cubicBezTo>
                  <a:pt x="450" y="1100"/>
                  <a:pt x="450" y="1100"/>
                  <a:pt x="450" y="1100"/>
                </a:cubicBezTo>
                <a:cubicBezTo>
                  <a:pt x="496" y="1100"/>
                  <a:pt x="533" y="1062"/>
                  <a:pt x="533" y="1016"/>
                </a:cubicBezTo>
                <a:cubicBezTo>
                  <a:pt x="533" y="900"/>
                  <a:pt x="533" y="900"/>
                  <a:pt x="533" y="900"/>
                </a:cubicBezTo>
                <a:cubicBezTo>
                  <a:pt x="633" y="700"/>
                  <a:pt x="633" y="700"/>
                  <a:pt x="633" y="700"/>
                </a:cubicBezTo>
                <a:cubicBezTo>
                  <a:pt x="669" y="644"/>
                  <a:pt x="730" y="606"/>
                  <a:pt x="800" y="600"/>
                </a:cubicBezTo>
                <a:cubicBezTo>
                  <a:pt x="800" y="600"/>
                  <a:pt x="800" y="600"/>
                  <a:pt x="800" y="600"/>
                </a:cubicBezTo>
                <a:cubicBezTo>
                  <a:pt x="800" y="500"/>
                  <a:pt x="800" y="500"/>
                  <a:pt x="800" y="500"/>
                </a:cubicBezTo>
                <a:cubicBezTo>
                  <a:pt x="800" y="466"/>
                  <a:pt x="800" y="466"/>
                  <a:pt x="800" y="466"/>
                </a:cubicBezTo>
                <a:cubicBezTo>
                  <a:pt x="800" y="100"/>
                  <a:pt x="800" y="100"/>
                  <a:pt x="800" y="100"/>
                </a:cubicBezTo>
                <a:cubicBezTo>
                  <a:pt x="749" y="100"/>
                  <a:pt x="749" y="100"/>
                  <a:pt x="749" y="100"/>
                </a:cubicBezTo>
                <a:cubicBezTo>
                  <a:pt x="738" y="100"/>
                  <a:pt x="728" y="97"/>
                  <a:pt x="719" y="9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2A3F376-71FB-B6EB-255D-E068D6D80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734"/>
          <a:stretch/>
        </p:blipFill>
        <p:spPr>
          <a:xfrm>
            <a:off x="4944448" y="1743086"/>
            <a:ext cx="2284807" cy="157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7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8991" y="301515"/>
            <a:ext cx="8064896" cy="7429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Veillez à ce que les couleurs ne soient pas le seul moyen pour véhiculer de l’information</a:t>
            </a:r>
          </a:p>
        </p:txBody>
      </p:sp>
      <p:pic>
        <p:nvPicPr>
          <p:cNvPr id="7" name="Image 6" descr="Dans ce premier exemple de camembert, l’information véhiculée n’est plus compréhensible sans couleur.">
            <a:extLst>
              <a:ext uri="{FF2B5EF4-FFF2-40B4-BE49-F238E27FC236}">
                <a16:creationId xmlns:a16="http://schemas.microsoft.com/office/drawing/2014/main" id="{C25C7A48-AB10-EB5D-86B9-D6DE011A9D9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91" y="1132364"/>
            <a:ext cx="3489614" cy="2678218"/>
          </a:xfrm>
          <a:prstGeom prst="rect">
            <a:avLst/>
          </a:prstGeom>
        </p:spPr>
      </p:pic>
      <p:pic>
        <p:nvPicPr>
          <p:cNvPr id="10" name="Image 9" descr="Dans ce 2ième exemple de camembert où une étiquette de légende à été ajouté, l’information est devenue compréhensible même sans couleur.">
            <a:extLst>
              <a:ext uri="{FF2B5EF4-FFF2-40B4-BE49-F238E27FC236}">
                <a16:creationId xmlns:a16="http://schemas.microsoft.com/office/drawing/2014/main" id="{0E4C8F19-C7BD-9E5B-1F52-DBA13646E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74" y="1132364"/>
            <a:ext cx="3031515" cy="353792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29E5387-5253-DC92-CB81-5198940ACE48}"/>
              </a:ext>
            </a:extLst>
          </p:cNvPr>
          <p:cNvSpPr txBox="1"/>
          <p:nvPr/>
        </p:nvSpPr>
        <p:spPr>
          <a:xfrm>
            <a:off x="388991" y="4011136"/>
            <a:ext cx="4070467" cy="64633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fr-FR" sz="1400" spc="-20">
                <a:latin typeface="Verdana"/>
                <a:ea typeface="Verdana"/>
              </a:rPr>
              <a:t>Une alternative peut être également de reprendre tout le contenu du graphique sous forme de tableau.</a:t>
            </a:r>
          </a:p>
        </p:txBody>
      </p:sp>
    </p:spTree>
    <p:extLst>
      <p:ext uri="{BB962C8B-B14F-4D97-AF65-F5344CB8AC3E}">
        <p14:creationId xmlns:p14="http://schemas.microsoft.com/office/powerpoint/2010/main" val="196161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A8C4C-74CC-EA4B-E06D-83CDBD8C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68288"/>
            <a:ext cx="8424936" cy="1151334"/>
          </a:xfrm>
        </p:spPr>
        <p:txBody>
          <a:bodyPr/>
          <a:lstStyle/>
          <a:p>
            <a:r>
              <a:rPr lang="fr-FR"/>
              <a:t>R</a:t>
            </a:r>
            <a:r>
              <a:rPr lang="fr-FR" sz="4000">
                <a:latin typeface="Verdana" panose="020B0604030504040204" pitchFamily="34" charset="0"/>
                <a:ea typeface="Verdana" panose="020B0604030504040204" pitchFamily="34" charset="0"/>
              </a:rPr>
              <a:t>ecommandations communes aux outils d’Office 365 : </a:t>
            </a:r>
            <a:r>
              <a:rPr kumimoji="0" lang="fr-FR" sz="4000" b="1" i="0" u="none" strike="noStrike" kern="1200" cap="none" spc="0" normalizeH="0" baseline="0" noProof="0">
                <a:ln>
                  <a:noFill/>
                </a:ln>
                <a:solidFill>
                  <a:srgbClr val="F16E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images, audios et vidéos</a:t>
            </a:r>
            <a:endParaRPr lang="fr-F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690774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7" y="283227"/>
            <a:ext cx="8494407" cy="49312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Renseignez le texte de remplacement pour décrire vos images (et tableaux)</a:t>
            </a:r>
            <a:b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fr-F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39552" y="1013636"/>
            <a:ext cx="8064896" cy="3671777"/>
          </a:xfrm>
        </p:spPr>
        <p:txBody>
          <a:bodyPr>
            <a:noAutofit/>
          </a:bodyPr>
          <a:lstStyle/>
          <a:p>
            <a:pPr marL="285750" indent="-285750">
              <a:buClr>
                <a:schemeClr val="accent3">
                  <a:lumMod val="50000"/>
                </a:schemeClr>
              </a:buClr>
              <a:buSzPct val="100000"/>
              <a:buFont typeface="Wingdings" panose="05000000000000000000" pitchFamily="2" charset="2"/>
              <a:buChar char="ü"/>
            </a:pP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Périmètre : Images, Formes, Icônes, SmartArt, Fichier incorporé…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SzPct val="100000"/>
              <a:buFont typeface="Wingdings" panose="05000000000000000000" pitchFamily="2" charset="2"/>
              <a:buChar char="ü"/>
            </a:pP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Clic droit sur l’image / Modifier le texte de remplacement</a:t>
            </a:r>
          </a:p>
          <a:p>
            <a:pPr marL="285750" indent="-285750">
              <a:spcBef>
                <a:spcPts val="21000"/>
              </a:spcBef>
              <a:buClr>
                <a:schemeClr val="accent3">
                  <a:lumMod val="50000"/>
                </a:schemeClr>
              </a:buClr>
              <a:buSzPct val="100000"/>
              <a:buFont typeface="Wingdings" panose="05000000000000000000" pitchFamily="2" charset="2"/>
              <a:buChar char="ü"/>
            </a:pP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Texte de remplacement </a:t>
            </a:r>
            <a:r>
              <a:rPr lang="fr-FR" sz="1600" b="1">
                <a:solidFill>
                  <a:srgbClr val="F16E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à renseigner en fonction du contexte </a:t>
            </a: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d’utilisation de l’image : image décorative, informative ou cliquable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41F89A-5F83-43FD-904E-35563E7E3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333" y="1568444"/>
            <a:ext cx="1978107" cy="235973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292BAB5-BCE7-457C-A01E-9F2BDF0D5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67" t="12529" r="17286" b="23888"/>
          <a:stretch/>
        </p:blipFill>
        <p:spPr>
          <a:xfrm>
            <a:off x="3629896" y="1568444"/>
            <a:ext cx="1621764" cy="2371458"/>
          </a:xfrm>
          <a:prstGeom prst="rect">
            <a:avLst/>
          </a:prstGeom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9E5F1C0-6912-4F52-9693-9A6B583D1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8144" y="2407903"/>
            <a:ext cx="504056" cy="452637"/>
          </a:xfrm>
          <a:prstGeom prst="rightArrow">
            <a:avLst/>
          </a:prstGeom>
          <a:solidFill>
            <a:srgbClr val="F16E00"/>
          </a:solidFill>
          <a:ln>
            <a:solidFill>
              <a:srgbClr val="F16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000000"/>
              </a:solidFill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F38E08E6-0370-5318-7336-112A14711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27369" y="3023331"/>
            <a:ext cx="1269462" cy="190636"/>
          </a:xfrm>
          <a:prstGeom prst="roundRect">
            <a:avLst/>
          </a:prstGeom>
          <a:noFill/>
          <a:ln w="57150">
            <a:solidFill>
              <a:srgbClr val="F16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8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233287"/>
            <a:ext cx="8064896" cy="742950"/>
          </a:xfrm>
          <a:prstGeom prst="rect">
            <a:avLst/>
          </a:prstGeom>
        </p:spPr>
        <p:txBody>
          <a:bodyPr/>
          <a:lstStyle/>
          <a:p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Cas d’une image décorative/illustrative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73262" y="2950784"/>
            <a:ext cx="4176464" cy="1614600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fr-FR" sz="1500">
                <a:latin typeface="Verdana" panose="020B0604030504040204" pitchFamily="34" charset="0"/>
                <a:ea typeface="Verdana" panose="020B0604030504040204" pitchFamily="34" charset="0"/>
              </a:rPr>
              <a:t>Une image est décorative quand elle</a:t>
            </a:r>
            <a:r>
              <a:rPr lang="fr-FR" sz="1500" b="1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n’apporte pas d’information </a:t>
            </a:r>
            <a:r>
              <a:rPr lang="fr-FR" sz="1500">
                <a:latin typeface="Verdana" panose="020B0604030504040204" pitchFamily="34" charset="0"/>
                <a:ea typeface="Verdana" panose="020B0604030504040204" pitchFamily="34" charset="0"/>
              </a:rPr>
              <a:t>supplémentaire au texte</a:t>
            </a:r>
          </a:p>
          <a:p>
            <a:endParaRPr lang="fr-FR" sz="1500">
              <a:solidFill>
                <a:schemeClr val="accent3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fr-FR" sz="1600">
                <a:solidFill>
                  <a:srgbClr val="F16E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Recommandation</a:t>
            </a:r>
          </a:p>
          <a:p>
            <a:pPr lvl="2">
              <a:lnSpc>
                <a:spcPct val="100000"/>
              </a:lnSpc>
              <a:buClr>
                <a:schemeClr val="accent3">
                  <a:lumMod val="50000"/>
                </a:schemeClr>
              </a:buClr>
              <a:buSzPct val="90000"/>
              <a:buFont typeface="Wingdings" panose="05000000000000000000" pitchFamily="2" charset="2"/>
              <a:buChar char="ü"/>
            </a:pPr>
            <a:r>
              <a:rPr lang="fr-FR" sz="1500">
                <a:latin typeface="Verdana" panose="020B0604030504040204" pitchFamily="34" charset="0"/>
                <a:ea typeface="Verdana" panose="020B0604030504040204" pitchFamily="34" charset="0"/>
              </a:rPr>
              <a:t>Cochez « Marquer comme décoratif »</a:t>
            </a:r>
          </a:p>
          <a:p>
            <a:endParaRPr lang="fr-F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543DCD-D118-4760-BE82-0F9A8F50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08104" y="2643758"/>
            <a:ext cx="3600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00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8775E28-AFD6-4B13-A88E-2F393002B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993" y="2378290"/>
            <a:ext cx="1978107" cy="23597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81267C-DD50-4952-A39C-E7FDFD291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96157" y="4079995"/>
            <a:ext cx="1224136" cy="19236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000000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7035D80-F44A-E72C-960A-A185ECA4F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12" y="768812"/>
            <a:ext cx="5836080" cy="189395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D4A61D3-DCC4-9C33-BBE6-D0B716DDB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39952" y="768812"/>
            <a:ext cx="0" cy="189581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87AB7CC4-2636-4498-9B08-226C5DBBD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203848" y="1851670"/>
            <a:ext cx="3692309" cy="23245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Freeform 16">
            <a:extLst>
              <a:ext uri="{FF2B5EF4-FFF2-40B4-BE49-F238E27FC236}">
                <a16:creationId xmlns:a16="http://schemas.microsoft.com/office/drawing/2014/main" id="{784E0D67-5061-D5C4-774C-CD7B40971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09977" y="4180218"/>
            <a:ext cx="253115" cy="261425"/>
          </a:xfrm>
          <a:custGeom>
            <a:avLst/>
            <a:gdLst>
              <a:gd name="T0" fmla="*/ 166 w 1066"/>
              <a:gd name="T1" fmla="*/ 466 h 1100"/>
              <a:gd name="T2" fmla="*/ 66 w 1066"/>
              <a:gd name="T3" fmla="*/ 466 h 1100"/>
              <a:gd name="T4" fmla="*/ 0 w 1066"/>
              <a:gd name="T5" fmla="*/ 533 h 1100"/>
              <a:gd name="T6" fmla="*/ 0 w 1066"/>
              <a:gd name="T7" fmla="*/ 966 h 1100"/>
              <a:gd name="T8" fmla="*/ 66 w 1066"/>
              <a:gd name="T9" fmla="*/ 1033 h 1100"/>
              <a:gd name="T10" fmla="*/ 166 w 1066"/>
              <a:gd name="T11" fmla="*/ 1033 h 1100"/>
              <a:gd name="T12" fmla="*/ 233 w 1066"/>
              <a:gd name="T13" fmla="*/ 966 h 1100"/>
              <a:gd name="T14" fmla="*/ 233 w 1066"/>
              <a:gd name="T15" fmla="*/ 533 h 1100"/>
              <a:gd name="T16" fmla="*/ 166 w 1066"/>
              <a:gd name="T17" fmla="*/ 466 h 1100"/>
              <a:gd name="T18" fmla="*/ 116 w 1066"/>
              <a:gd name="T19" fmla="*/ 966 h 1100"/>
              <a:gd name="T20" fmla="*/ 66 w 1066"/>
              <a:gd name="T21" fmla="*/ 916 h 1100"/>
              <a:gd name="T22" fmla="*/ 116 w 1066"/>
              <a:gd name="T23" fmla="*/ 866 h 1100"/>
              <a:gd name="T24" fmla="*/ 166 w 1066"/>
              <a:gd name="T25" fmla="*/ 916 h 1100"/>
              <a:gd name="T26" fmla="*/ 116 w 1066"/>
              <a:gd name="T27" fmla="*/ 966 h 1100"/>
              <a:gd name="T28" fmla="*/ 966 w 1066"/>
              <a:gd name="T29" fmla="*/ 400 h 1100"/>
              <a:gd name="T30" fmla="*/ 700 w 1066"/>
              <a:gd name="T31" fmla="*/ 400 h 1100"/>
              <a:gd name="T32" fmla="*/ 733 w 1066"/>
              <a:gd name="T33" fmla="*/ 183 h 1100"/>
              <a:gd name="T34" fmla="*/ 622 w 1066"/>
              <a:gd name="T35" fmla="*/ 0 h 1100"/>
              <a:gd name="T36" fmla="*/ 622 w 1066"/>
              <a:gd name="T37" fmla="*/ 0 h 1100"/>
              <a:gd name="T38" fmla="*/ 620 w 1066"/>
              <a:gd name="T39" fmla="*/ 0 h 1100"/>
              <a:gd name="T40" fmla="*/ 616 w 1066"/>
              <a:gd name="T41" fmla="*/ 0 h 1100"/>
              <a:gd name="T42" fmla="*/ 616 w 1066"/>
              <a:gd name="T43" fmla="*/ 0 h 1100"/>
              <a:gd name="T44" fmla="*/ 533 w 1066"/>
              <a:gd name="T45" fmla="*/ 83 h 1100"/>
              <a:gd name="T46" fmla="*/ 533 w 1066"/>
              <a:gd name="T47" fmla="*/ 200 h 1100"/>
              <a:gd name="T48" fmla="*/ 433 w 1066"/>
              <a:gd name="T49" fmla="*/ 400 h 1100"/>
              <a:gd name="T50" fmla="*/ 266 w 1066"/>
              <a:gd name="T51" fmla="*/ 499 h 1100"/>
              <a:gd name="T52" fmla="*/ 266 w 1066"/>
              <a:gd name="T53" fmla="*/ 500 h 1100"/>
              <a:gd name="T54" fmla="*/ 266 w 1066"/>
              <a:gd name="T55" fmla="*/ 600 h 1100"/>
              <a:gd name="T56" fmla="*/ 266 w 1066"/>
              <a:gd name="T57" fmla="*/ 633 h 1100"/>
              <a:gd name="T58" fmla="*/ 266 w 1066"/>
              <a:gd name="T59" fmla="*/ 1000 h 1100"/>
              <a:gd name="T60" fmla="*/ 317 w 1066"/>
              <a:gd name="T61" fmla="*/ 1000 h 1100"/>
              <a:gd name="T62" fmla="*/ 347 w 1066"/>
              <a:gd name="T63" fmla="*/ 1007 h 1100"/>
              <a:gd name="T64" fmla="*/ 505 w 1066"/>
              <a:gd name="T65" fmla="*/ 1086 h 1100"/>
              <a:gd name="T66" fmla="*/ 564 w 1066"/>
              <a:gd name="T67" fmla="*/ 1100 h 1100"/>
              <a:gd name="T68" fmla="*/ 833 w 1066"/>
              <a:gd name="T69" fmla="*/ 1100 h 1100"/>
              <a:gd name="T70" fmla="*/ 933 w 1066"/>
              <a:gd name="T71" fmla="*/ 1000 h 1100"/>
              <a:gd name="T72" fmla="*/ 933 w 1066"/>
              <a:gd name="T73" fmla="*/ 1000 h 1100"/>
              <a:gd name="T74" fmla="*/ 907 w 1066"/>
              <a:gd name="T75" fmla="*/ 933 h 1100"/>
              <a:gd name="T76" fmla="*/ 1000 w 1066"/>
              <a:gd name="T77" fmla="*/ 833 h 1100"/>
              <a:gd name="T78" fmla="*/ 1000 w 1066"/>
              <a:gd name="T79" fmla="*/ 833 h 1100"/>
              <a:gd name="T80" fmla="*/ 968 w 1066"/>
              <a:gd name="T81" fmla="*/ 760 h 1100"/>
              <a:gd name="T82" fmla="*/ 1033 w 1066"/>
              <a:gd name="T83" fmla="*/ 666 h 1100"/>
              <a:gd name="T84" fmla="*/ 1033 w 1066"/>
              <a:gd name="T85" fmla="*/ 666 h 1100"/>
              <a:gd name="T86" fmla="*/ 1001 w 1066"/>
              <a:gd name="T87" fmla="*/ 593 h 1100"/>
              <a:gd name="T88" fmla="*/ 1066 w 1066"/>
              <a:gd name="T89" fmla="*/ 500 h 1100"/>
              <a:gd name="T90" fmla="*/ 1066 w 1066"/>
              <a:gd name="T91" fmla="*/ 500 h 1100"/>
              <a:gd name="T92" fmla="*/ 966 w 1066"/>
              <a:gd name="T93" fmla="*/ 400 h 1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66" h="1100">
                <a:moveTo>
                  <a:pt x="166" y="466"/>
                </a:moveTo>
                <a:cubicBezTo>
                  <a:pt x="66" y="466"/>
                  <a:pt x="66" y="466"/>
                  <a:pt x="66" y="466"/>
                </a:cubicBezTo>
                <a:cubicBezTo>
                  <a:pt x="30" y="466"/>
                  <a:pt x="0" y="496"/>
                  <a:pt x="0" y="533"/>
                </a:cubicBezTo>
                <a:cubicBezTo>
                  <a:pt x="0" y="966"/>
                  <a:pt x="0" y="966"/>
                  <a:pt x="0" y="966"/>
                </a:cubicBezTo>
                <a:cubicBezTo>
                  <a:pt x="0" y="1003"/>
                  <a:pt x="30" y="1033"/>
                  <a:pt x="66" y="1033"/>
                </a:cubicBezTo>
                <a:cubicBezTo>
                  <a:pt x="166" y="1033"/>
                  <a:pt x="166" y="1033"/>
                  <a:pt x="166" y="1033"/>
                </a:cubicBezTo>
                <a:cubicBezTo>
                  <a:pt x="203" y="1033"/>
                  <a:pt x="233" y="1003"/>
                  <a:pt x="233" y="966"/>
                </a:cubicBezTo>
                <a:cubicBezTo>
                  <a:pt x="233" y="533"/>
                  <a:pt x="233" y="533"/>
                  <a:pt x="233" y="533"/>
                </a:cubicBezTo>
                <a:cubicBezTo>
                  <a:pt x="233" y="496"/>
                  <a:pt x="203" y="466"/>
                  <a:pt x="166" y="466"/>
                </a:cubicBezTo>
                <a:close/>
                <a:moveTo>
                  <a:pt x="116" y="966"/>
                </a:moveTo>
                <a:cubicBezTo>
                  <a:pt x="89" y="966"/>
                  <a:pt x="66" y="944"/>
                  <a:pt x="66" y="916"/>
                </a:cubicBezTo>
                <a:cubicBezTo>
                  <a:pt x="66" y="889"/>
                  <a:pt x="89" y="866"/>
                  <a:pt x="116" y="866"/>
                </a:cubicBezTo>
                <a:cubicBezTo>
                  <a:pt x="144" y="866"/>
                  <a:pt x="166" y="889"/>
                  <a:pt x="166" y="916"/>
                </a:cubicBezTo>
                <a:cubicBezTo>
                  <a:pt x="166" y="944"/>
                  <a:pt x="144" y="966"/>
                  <a:pt x="116" y="966"/>
                </a:cubicBezTo>
                <a:close/>
                <a:moveTo>
                  <a:pt x="966" y="400"/>
                </a:moveTo>
                <a:cubicBezTo>
                  <a:pt x="700" y="400"/>
                  <a:pt x="700" y="400"/>
                  <a:pt x="700" y="400"/>
                </a:cubicBezTo>
                <a:cubicBezTo>
                  <a:pt x="700" y="400"/>
                  <a:pt x="733" y="212"/>
                  <a:pt x="733" y="183"/>
                </a:cubicBezTo>
                <a:cubicBezTo>
                  <a:pt x="733" y="33"/>
                  <a:pt x="646" y="2"/>
                  <a:pt x="622" y="0"/>
                </a:cubicBezTo>
                <a:cubicBezTo>
                  <a:pt x="622" y="0"/>
                  <a:pt x="622" y="0"/>
                  <a:pt x="622" y="0"/>
                </a:cubicBezTo>
                <a:cubicBezTo>
                  <a:pt x="621" y="0"/>
                  <a:pt x="621" y="0"/>
                  <a:pt x="620" y="0"/>
                </a:cubicBezTo>
                <a:cubicBezTo>
                  <a:pt x="619" y="0"/>
                  <a:pt x="617" y="0"/>
                  <a:pt x="616" y="0"/>
                </a:cubicBezTo>
                <a:cubicBezTo>
                  <a:pt x="616" y="0"/>
                  <a:pt x="616" y="0"/>
                  <a:pt x="616" y="0"/>
                </a:cubicBezTo>
                <a:cubicBezTo>
                  <a:pt x="570" y="0"/>
                  <a:pt x="533" y="37"/>
                  <a:pt x="533" y="83"/>
                </a:cubicBezTo>
                <a:cubicBezTo>
                  <a:pt x="533" y="200"/>
                  <a:pt x="533" y="200"/>
                  <a:pt x="533" y="200"/>
                </a:cubicBezTo>
                <a:cubicBezTo>
                  <a:pt x="433" y="400"/>
                  <a:pt x="433" y="400"/>
                  <a:pt x="433" y="400"/>
                </a:cubicBezTo>
                <a:cubicBezTo>
                  <a:pt x="397" y="455"/>
                  <a:pt x="336" y="494"/>
                  <a:pt x="266" y="499"/>
                </a:cubicBezTo>
                <a:cubicBezTo>
                  <a:pt x="266" y="500"/>
                  <a:pt x="266" y="500"/>
                  <a:pt x="266" y="500"/>
                </a:cubicBezTo>
                <a:cubicBezTo>
                  <a:pt x="266" y="600"/>
                  <a:pt x="266" y="600"/>
                  <a:pt x="266" y="600"/>
                </a:cubicBezTo>
                <a:cubicBezTo>
                  <a:pt x="266" y="633"/>
                  <a:pt x="266" y="633"/>
                  <a:pt x="266" y="633"/>
                </a:cubicBezTo>
                <a:cubicBezTo>
                  <a:pt x="266" y="1000"/>
                  <a:pt x="266" y="1000"/>
                  <a:pt x="266" y="1000"/>
                </a:cubicBezTo>
                <a:cubicBezTo>
                  <a:pt x="317" y="1000"/>
                  <a:pt x="317" y="1000"/>
                  <a:pt x="317" y="1000"/>
                </a:cubicBezTo>
                <a:cubicBezTo>
                  <a:pt x="328" y="1000"/>
                  <a:pt x="338" y="1002"/>
                  <a:pt x="347" y="1007"/>
                </a:cubicBezTo>
                <a:cubicBezTo>
                  <a:pt x="505" y="1086"/>
                  <a:pt x="505" y="1086"/>
                  <a:pt x="505" y="1086"/>
                </a:cubicBezTo>
                <a:cubicBezTo>
                  <a:pt x="523" y="1095"/>
                  <a:pt x="544" y="1100"/>
                  <a:pt x="564" y="1100"/>
                </a:cubicBezTo>
                <a:cubicBezTo>
                  <a:pt x="833" y="1100"/>
                  <a:pt x="833" y="1100"/>
                  <a:pt x="833" y="1100"/>
                </a:cubicBezTo>
                <a:cubicBezTo>
                  <a:pt x="888" y="1100"/>
                  <a:pt x="933" y="1055"/>
                  <a:pt x="933" y="1000"/>
                </a:cubicBezTo>
                <a:cubicBezTo>
                  <a:pt x="933" y="1000"/>
                  <a:pt x="933" y="1000"/>
                  <a:pt x="933" y="1000"/>
                </a:cubicBezTo>
                <a:cubicBezTo>
                  <a:pt x="933" y="974"/>
                  <a:pt x="923" y="950"/>
                  <a:pt x="907" y="933"/>
                </a:cubicBezTo>
                <a:cubicBezTo>
                  <a:pt x="959" y="929"/>
                  <a:pt x="1000" y="886"/>
                  <a:pt x="1000" y="833"/>
                </a:cubicBezTo>
                <a:cubicBezTo>
                  <a:pt x="1000" y="833"/>
                  <a:pt x="1000" y="833"/>
                  <a:pt x="1000" y="833"/>
                </a:cubicBezTo>
                <a:cubicBezTo>
                  <a:pt x="1000" y="804"/>
                  <a:pt x="987" y="778"/>
                  <a:pt x="968" y="760"/>
                </a:cubicBezTo>
                <a:cubicBezTo>
                  <a:pt x="1006" y="746"/>
                  <a:pt x="1033" y="709"/>
                  <a:pt x="1033" y="666"/>
                </a:cubicBezTo>
                <a:cubicBezTo>
                  <a:pt x="1033" y="666"/>
                  <a:pt x="1033" y="666"/>
                  <a:pt x="1033" y="666"/>
                </a:cubicBezTo>
                <a:cubicBezTo>
                  <a:pt x="1033" y="638"/>
                  <a:pt x="1021" y="612"/>
                  <a:pt x="1001" y="593"/>
                </a:cubicBezTo>
                <a:cubicBezTo>
                  <a:pt x="1039" y="579"/>
                  <a:pt x="1066" y="543"/>
                  <a:pt x="1066" y="500"/>
                </a:cubicBezTo>
                <a:cubicBezTo>
                  <a:pt x="1066" y="500"/>
                  <a:pt x="1066" y="500"/>
                  <a:pt x="1066" y="500"/>
                </a:cubicBezTo>
                <a:cubicBezTo>
                  <a:pt x="1066" y="444"/>
                  <a:pt x="1022" y="400"/>
                  <a:pt x="966" y="400"/>
                </a:cubicBezTo>
                <a:close/>
              </a:path>
            </a:pathLst>
          </a:custGeom>
          <a:solidFill>
            <a:srgbClr val="F16E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99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218808"/>
            <a:ext cx="8064896" cy="742950"/>
          </a:xfrm>
          <a:prstGeom prst="rect">
            <a:avLst/>
          </a:prstGeom>
        </p:spPr>
        <p:txBody>
          <a:bodyPr/>
          <a:lstStyle/>
          <a:p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Cas d’une image informative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27585" y="2715766"/>
            <a:ext cx="5400600" cy="1848960"/>
          </a:xfrm>
        </p:spPr>
        <p:txBody>
          <a:bodyPr lIns="91440" tIns="45720" rIns="91440" bIns="45720" anchor="t">
            <a:normAutofit lnSpcReduction="10000"/>
          </a:bodyPr>
          <a:lstStyle/>
          <a:p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Une image est informative si elle contient du</a:t>
            </a:r>
            <a:r>
              <a:rPr lang="fr-FR" b="1"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texte </a:t>
            </a: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ou présente un concept et que l’information n’est pas présente ailleurs dans le contenu.</a:t>
            </a:r>
          </a:p>
          <a:p>
            <a:pPr>
              <a:spcBef>
                <a:spcPts val="1800"/>
              </a:spcBef>
            </a:pPr>
            <a:r>
              <a:rPr lang="fr-FR" sz="1600" b="1">
                <a:solidFill>
                  <a:srgbClr val="F16E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Recommandation</a:t>
            </a:r>
            <a:endParaRPr lang="fr-FR" b="1">
              <a:solidFill>
                <a:srgbClr val="F16E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2">
              <a:lnSpc>
                <a:spcPct val="100000"/>
              </a:lnSpc>
              <a:buClr>
                <a:srgbClr val="0A6E31"/>
              </a:buClr>
              <a:buSzPct val="90000"/>
              <a:buFont typeface="Wingdings" panose="05000000000000000000" pitchFamily="2" charset="2"/>
              <a:buChar char="ü"/>
            </a:pP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Rédigez un </a:t>
            </a:r>
            <a:r>
              <a:rPr lang="fr-FR" sz="1600" b="1">
                <a:solidFill>
                  <a:srgbClr val="F16E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texte de remplacement </a:t>
            </a: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qui reprend le contenu textuel présent dans l’image ou qui décrit </a:t>
            </a:r>
            <a:r>
              <a:rPr lang="fr-FR" b="1">
                <a:solidFill>
                  <a:srgbClr val="F16E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l’information portée par l’image</a:t>
            </a: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endParaRPr lang="fr-F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6183FB5-B756-8617-849F-E73BE68D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693587"/>
            <a:ext cx="5678619" cy="18428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0E90063-42A6-7941-E150-B8EB269C2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365" y="2269494"/>
            <a:ext cx="2390997" cy="2451919"/>
          </a:xfrm>
          <a:prstGeom prst="rect">
            <a:avLst/>
          </a:prstGeom>
        </p:spPr>
      </p:pic>
      <p:sp>
        <p:nvSpPr>
          <p:cNvPr id="14" name="Freeform 16">
            <a:extLst>
              <a:ext uri="{FF2B5EF4-FFF2-40B4-BE49-F238E27FC236}">
                <a16:creationId xmlns:a16="http://schemas.microsoft.com/office/drawing/2014/main" id="{006DE84D-88DC-8963-CBDD-1826CAE13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1851" y="2102014"/>
            <a:ext cx="253115" cy="261425"/>
          </a:xfrm>
          <a:custGeom>
            <a:avLst/>
            <a:gdLst>
              <a:gd name="T0" fmla="*/ 166 w 1066"/>
              <a:gd name="T1" fmla="*/ 466 h 1100"/>
              <a:gd name="T2" fmla="*/ 66 w 1066"/>
              <a:gd name="T3" fmla="*/ 466 h 1100"/>
              <a:gd name="T4" fmla="*/ 0 w 1066"/>
              <a:gd name="T5" fmla="*/ 533 h 1100"/>
              <a:gd name="T6" fmla="*/ 0 w 1066"/>
              <a:gd name="T7" fmla="*/ 966 h 1100"/>
              <a:gd name="T8" fmla="*/ 66 w 1066"/>
              <a:gd name="T9" fmla="*/ 1033 h 1100"/>
              <a:gd name="T10" fmla="*/ 166 w 1066"/>
              <a:gd name="T11" fmla="*/ 1033 h 1100"/>
              <a:gd name="T12" fmla="*/ 233 w 1066"/>
              <a:gd name="T13" fmla="*/ 966 h 1100"/>
              <a:gd name="T14" fmla="*/ 233 w 1066"/>
              <a:gd name="T15" fmla="*/ 533 h 1100"/>
              <a:gd name="T16" fmla="*/ 166 w 1066"/>
              <a:gd name="T17" fmla="*/ 466 h 1100"/>
              <a:gd name="T18" fmla="*/ 116 w 1066"/>
              <a:gd name="T19" fmla="*/ 966 h 1100"/>
              <a:gd name="T20" fmla="*/ 66 w 1066"/>
              <a:gd name="T21" fmla="*/ 916 h 1100"/>
              <a:gd name="T22" fmla="*/ 116 w 1066"/>
              <a:gd name="T23" fmla="*/ 866 h 1100"/>
              <a:gd name="T24" fmla="*/ 166 w 1066"/>
              <a:gd name="T25" fmla="*/ 916 h 1100"/>
              <a:gd name="T26" fmla="*/ 116 w 1066"/>
              <a:gd name="T27" fmla="*/ 966 h 1100"/>
              <a:gd name="T28" fmla="*/ 966 w 1066"/>
              <a:gd name="T29" fmla="*/ 400 h 1100"/>
              <a:gd name="T30" fmla="*/ 700 w 1066"/>
              <a:gd name="T31" fmla="*/ 400 h 1100"/>
              <a:gd name="T32" fmla="*/ 733 w 1066"/>
              <a:gd name="T33" fmla="*/ 183 h 1100"/>
              <a:gd name="T34" fmla="*/ 622 w 1066"/>
              <a:gd name="T35" fmla="*/ 0 h 1100"/>
              <a:gd name="T36" fmla="*/ 622 w 1066"/>
              <a:gd name="T37" fmla="*/ 0 h 1100"/>
              <a:gd name="T38" fmla="*/ 620 w 1066"/>
              <a:gd name="T39" fmla="*/ 0 h 1100"/>
              <a:gd name="T40" fmla="*/ 616 w 1066"/>
              <a:gd name="T41" fmla="*/ 0 h 1100"/>
              <a:gd name="T42" fmla="*/ 616 w 1066"/>
              <a:gd name="T43" fmla="*/ 0 h 1100"/>
              <a:gd name="T44" fmla="*/ 533 w 1066"/>
              <a:gd name="T45" fmla="*/ 83 h 1100"/>
              <a:gd name="T46" fmla="*/ 533 w 1066"/>
              <a:gd name="T47" fmla="*/ 200 h 1100"/>
              <a:gd name="T48" fmla="*/ 433 w 1066"/>
              <a:gd name="T49" fmla="*/ 400 h 1100"/>
              <a:gd name="T50" fmla="*/ 266 w 1066"/>
              <a:gd name="T51" fmla="*/ 499 h 1100"/>
              <a:gd name="T52" fmla="*/ 266 w 1066"/>
              <a:gd name="T53" fmla="*/ 500 h 1100"/>
              <a:gd name="T54" fmla="*/ 266 w 1066"/>
              <a:gd name="T55" fmla="*/ 600 h 1100"/>
              <a:gd name="T56" fmla="*/ 266 w 1066"/>
              <a:gd name="T57" fmla="*/ 633 h 1100"/>
              <a:gd name="T58" fmla="*/ 266 w 1066"/>
              <a:gd name="T59" fmla="*/ 1000 h 1100"/>
              <a:gd name="T60" fmla="*/ 317 w 1066"/>
              <a:gd name="T61" fmla="*/ 1000 h 1100"/>
              <a:gd name="T62" fmla="*/ 347 w 1066"/>
              <a:gd name="T63" fmla="*/ 1007 h 1100"/>
              <a:gd name="T64" fmla="*/ 505 w 1066"/>
              <a:gd name="T65" fmla="*/ 1086 h 1100"/>
              <a:gd name="T66" fmla="*/ 564 w 1066"/>
              <a:gd name="T67" fmla="*/ 1100 h 1100"/>
              <a:gd name="T68" fmla="*/ 833 w 1066"/>
              <a:gd name="T69" fmla="*/ 1100 h 1100"/>
              <a:gd name="T70" fmla="*/ 933 w 1066"/>
              <a:gd name="T71" fmla="*/ 1000 h 1100"/>
              <a:gd name="T72" fmla="*/ 933 w 1066"/>
              <a:gd name="T73" fmla="*/ 1000 h 1100"/>
              <a:gd name="T74" fmla="*/ 907 w 1066"/>
              <a:gd name="T75" fmla="*/ 933 h 1100"/>
              <a:gd name="T76" fmla="*/ 1000 w 1066"/>
              <a:gd name="T77" fmla="*/ 833 h 1100"/>
              <a:gd name="T78" fmla="*/ 1000 w 1066"/>
              <a:gd name="T79" fmla="*/ 833 h 1100"/>
              <a:gd name="T80" fmla="*/ 968 w 1066"/>
              <a:gd name="T81" fmla="*/ 760 h 1100"/>
              <a:gd name="T82" fmla="*/ 1033 w 1066"/>
              <a:gd name="T83" fmla="*/ 666 h 1100"/>
              <a:gd name="T84" fmla="*/ 1033 w 1066"/>
              <a:gd name="T85" fmla="*/ 666 h 1100"/>
              <a:gd name="T86" fmla="*/ 1001 w 1066"/>
              <a:gd name="T87" fmla="*/ 593 h 1100"/>
              <a:gd name="T88" fmla="*/ 1066 w 1066"/>
              <a:gd name="T89" fmla="*/ 500 h 1100"/>
              <a:gd name="T90" fmla="*/ 1066 w 1066"/>
              <a:gd name="T91" fmla="*/ 500 h 1100"/>
              <a:gd name="T92" fmla="*/ 966 w 1066"/>
              <a:gd name="T93" fmla="*/ 400 h 1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66" h="1100">
                <a:moveTo>
                  <a:pt x="166" y="466"/>
                </a:moveTo>
                <a:cubicBezTo>
                  <a:pt x="66" y="466"/>
                  <a:pt x="66" y="466"/>
                  <a:pt x="66" y="466"/>
                </a:cubicBezTo>
                <a:cubicBezTo>
                  <a:pt x="30" y="466"/>
                  <a:pt x="0" y="496"/>
                  <a:pt x="0" y="533"/>
                </a:cubicBezTo>
                <a:cubicBezTo>
                  <a:pt x="0" y="966"/>
                  <a:pt x="0" y="966"/>
                  <a:pt x="0" y="966"/>
                </a:cubicBezTo>
                <a:cubicBezTo>
                  <a:pt x="0" y="1003"/>
                  <a:pt x="30" y="1033"/>
                  <a:pt x="66" y="1033"/>
                </a:cubicBezTo>
                <a:cubicBezTo>
                  <a:pt x="166" y="1033"/>
                  <a:pt x="166" y="1033"/>
                  <a:pt x="166" y="1033"/>
                </a:cubicBezTo>
                <a:cubicBezTo>
                  <a:pt x="203" y="1033"/>
                  <a:pt x="233" y="1003"/>
                  <a:pt x="233" y="966"/>
                </a:cubicBezTo>
                <a:cubicBezTo>
                  <a:pt x="233" y="533"/>
                  <a:pt x="233" y="533"/>
                  <a:pt x="233" y="533"/>
                </a:cubicBezTo>
                <a:cubicBezTo>
                  <a:pt x="233" y="496"/>
                  <a:pt x="203" y="466"/>
                  <a:pt x="166" y="466"/>
                </a:cubicBezTo>
                <a:close/>
                <a:moveTo>
                  <a:pt x="116" y="966"/>
                </a:moveTo>
                <a:cubicBezTo>
                  <a:pt x="89" y="966"/>
                  <a:pt x="66" y="944"/>
                  <a:pt x="66" y="916"/>
                </a:cubicBezTo>
                <a:cubicBezTo>
                  <a:pt x="66" y="889"/>
                  <a:pt x="89" y="866"/>
                  <a:pt x="116" y="866"/>
                </a:cubicBezTo>
                <a:cubicBezTo>
                  <a:pt x="144" y="866"/>
                  <a:pt x="166" y="889"/>
                  <a:pt x="166" y="916"/>
                </a:cubicBezTo>
                <a:cubicBezTo>
                  <a:pt x="166" y="944"/>
                  <a:pt x="144" y="966"/>
                  <a:pt x="116" y="966"/>
                </a:cubicBezTo>
                <a:close/>
                <a:moveTo>
                  <a:pt x="966" y="400"/>
                </a:moveTo>
                <a:cubicBezTo>
                  <a:pt x="700" y="400"/>
                  <a:pt x="700" y="400"/>
                  <a:pt x="700" y="400"/>
                </a:cubicBezTo>
                <a:cubicBezTo>
                  <a:pt x="700" y="400"/>
                  <a:pt x="733" y="212"/>
                  <a:pt x="733" y="183"/>
                </a:cubicBezTo>
                <a:cubicBezTo>
                  <a:pt x="733" y="33"/>
                  <a:pt x="646" y="2"/>
                  <a:pt x="622" y="0"/>
                </a:cubicBezTo>
                <a:cubicBezTo>
                  <a:pt x="622" y="0"/>
                  <a:pt x="622" y="0"/>
                  <a:pt x="622" y="0"/>
                </a:cubicBezTo>
                <a:cubicBezTo>
                  <a:pt x="621" y="0"/>
                  <a:pt x="621" y="0"/>
                  <a:pt x="620" y="0"/>
                </a:cubicBezTo>
                <a:cubicBezTo>
                  <a:pt x="619" y="0"/>
                  <a:pt x="617" y="0"/>
                  <a:pt x="616" y="0"/>
                </a:cubicBezTo>
                <a:cubicBezTo>
                  <a:pt x="616" y="0"/>
                  <a:pt x="616" y="0"/>
                  <a:pt x="616" y="0"/>
                </a:cubicBezTo>
                <a:cubicBezTo>
                  <a:pt x="570" y="0"/>
                  <a:pt x="533" y="37"/>
                  <a:pt x="533" y="83"/>
                </a:cubicBezTo>
                <a:cubicBezTo>
                  <a:pt x="533" y="200"/>
                  <a:pt x="533" y="200"/>
                  <a:pt x="533" y="200"/>
                </a:cubicBezTo>
                <a:cubicBezTo>
                  <a:pt x="433" y="400"/>
                  <a:pt x="433" y="400"/>
                  <a:pt x="433" y="400"/>
                </a:cubicBezTo>
                <a:cubicBezTo>
                  <a:pt x="397" y="455"/>
                  <a:pt x="336" y="494"/>
                  <a:pt x="266" y="499"/>
                </a:cubicBezTo>
                <a:cubicBezTo>
                  <a:pt x="266" y="500"/>
                  <a:pt x="266" y="500"/>
                  <a:pt x="266" y="500"/>
                </a:cubicBezTo>
                <a:cubicBezTo>
                  <a:pt x="266" y="600"/>
                  <a:pt x="266" y="600"/>
                  <a:pt x="266" y="600"/>
                </a:cubicBezTo>
                <a:cubicBezTo>
                  <a:pt x="266" y="633"/>
                  <a:pt x="266" y="633"/>
                  <a:pt x="266" y="633"/>
                </a:cubicBezTo>
                <a:cubicBezTo>
                  <a:pt x="266" y="1000"/>
                  <a:pt x="266" y="1000"/>
                  <a:pt x="266" y="1000"/>
                </a:cubicBezTo>
                <a:cubicBezTo>
                  <a:pt x="317" y="1000"/>
                  <a:pt x="317" y="1000"/>
                  <a:pt x="317" y="1000"/>
                </a:cubicBezTo>
                <a:cubicBezTo>
                  <a:pt x="328" y="1000"/>
                  <a:pt x="338" y="1002"/>
                  <a:pt x="347" y="1007"/>
                </a:cubicBezTo>
                <a:cubicBezTo>
                  <a:pt x="505" y="1086"/>
                  <a:pt x="505" y="1086"/>
                  <a:pt x="505" y="1086"/>
                </a:cubicBezTo>
                <a:cubicBezTo>
                  <a:pt x="523" y="1095"/>
                  <a:pt x="544" y="1100"/>
                  <a:pt x="564" y="1100"/>
                </a:cubicBezTo>
                <a:cubicBezTo>
                  <a:pt x="833" y="1100"/>
                  <a:pt x="833" y="1100"/>
                  <a:pt x="833" y="1100"/>
                </a:cubicBezTo>
                <a:cubicBezTo>
                  <a:pt x="888" y="1100"/>
                  <a:pt x="933" y="1055"/>
                  <a:pt x="933" y="1000"/>
                </a:cubicBezTo>
                <a:cubicBezTo>
                  <a:pt x="933" y="1000"/>
                  <a:pt x="933" y="1000"/>
                  <a:pt x="933" y="1000"/>
                </a:cubicBezTo>
                <a:cubicBezTo>
                  <a:pt x="933" y="974"/>
                  <a:pt x="923" y="950"/>
                  <a:pt x="907" y="933"/>
                </a:cubicBezTo>
                <a:cubicBezTo>
                  <a:pt x="959" y="929"/>
                  <a:pt x="1000" y="886"/>
                  <a:pt x="1000" y="833"/>
                </a:cubicBezTo>
                <a:cubicBezTo>
                  <a:pt x="1000" y="833"/>
                  <a:pt x="1000" y="833"/>
                  <a:pt x="1000" y="833"/>
                </a:cubicBezTo>
                <a:cubicBezTo>
                  <a:pt x="1000" y="804"/>
                  <a:pt x="987" y="778"/>
                  <a:pt x="968" y="760"/>
                </a:cubicBezTo>
                <a:cubicBezTo>
                  <a:pt x="1006" y="746"/>
                  <a:pt x="1033" y="709"/>
                  <a:pt x="1033" y="666"/>
                </a:cubicBezTo>
                <a:cubicBezTo>
                  <a:pt x="1033" y="666"/>
                  <a:pt x="1033" y="666"/>
                  <a:pt x="1033" y="666"/>
                </a:cubicBezTo>
                <a:cubicBezTo>
                  <a:pt x="1033" y="638"/>
                  <a:pt x="1021" y="612"/>
                  <a:pt x="1001" y="593"/>
                </a:cubicBezTo>
                <a:cubicBezTo>
                  <a:pt x="1039" y="579"/>
                  <a:pt x="1066" y="543"/>
                  <a:pt x="1066" y="500"/>
                </a:cubicBezTo>
                <a:cubicBezTo>
                  <a:pt x="1066" y="500"/>
                  <a:pt x="1066" y="500"/>
                  <a:pt x="1066" y="500"/>
                </a:cubicBezTo>
                <a:cubicBezTo>
                  <a:pt x="1066" y="444"/>
                  <a:pt x="1022" y="400"/>
                  <a:pt x="966" y="400"/>
                </a:cubicBezTo>
                <a:close/>
              </a:path>
            </a:pathLst>
          </a:custGeom>
          <a:solidFill>
            <a:srgbClr val="F16E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3D995DC-A402-4482-A40B-029D3385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" idx="3"/>
            <a:endCxn id="7" idx="0"/>
          </p:cNvCxnSpPr>
          <p:nvPr/>
        </p:nvCxnSpPr>
        <p:spPr>
          <a:xfrm>
            <a:off x="6506203" y="1615012"/>
            <a:ext cx="1225661" cy="654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C3AE435-6249-4172-B397-3357BA5CD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84534" y="665451"/>
            <a:ext cx="0" cy="1895819"/>
          </a:xfrm>
          <a:prstGeom prst="line">
            <a:avLst/>
          </a:prstGeom>
          <a:ln w="76200">
            <a:solidFill>
              <a:schemeClr val="bg1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53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27584" y="967778"/>
            <a:ext cx="4608512" cy="3548188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fr-FR" b="1"/>
              <a:t>Une image lien ou cliquable est une image avec un lien hypertexte</a:t>
            </a:r>
          </a:p>
          <a:p>
            <a:pPr lvl="2">
              <a:lnSpc>
                <a:spcPct val="100000"/>
              </a:lnSpc>
              <a:buClr>
                <a:schemeClr val="bg2"/>
              </a:buClr>
              <a:buSzPct val="90000"/>
            </a:pPr>
            <a:r>
              <a:rPr lang="fr-FR"/>
              <a:t>Renseigner le texte de remplacement avec la </a:t>
            </a:r>
            <a:r>
              <a:rPr lang="fr-FR">
                <a:solidFill>
                  <a:schemeClr val="bg2"/>
                </a:solidFill>
              </a:rPr>
              <a:t>fonction</a:t>
            </a:r>
            <a:r>
              <a:rPr lang="fr-FR">
                <a:solidFill>
                  <a:srgbClr val="0A6E31"/>
                </a:solidFill>
              </a:rPr>
              <a:t> </a:t>
            </a:r>
            <a:r>
              <a:rPr lang="fr-FR"/>
              <a:t>ou la </a:t>
            </a:r>
            <a:r>
              <a:rPr lang="fr-FR">
                <a:solidFill>
                  <a:schemeClr val="bg2"/>
                </a:solidFill>
              </a:rPr>
              <a:t>destination</a:t>
            </a:r>
            <a:r>
              <a:rPr lang="fr-FR">
                <a:solidFill>
                  <a:srgbClr val="0A6E31"/>
                </a:solidFill>
              </a:rPr>
              <a:t> </a:t>
            </a:r>
            <a:r>
              <a:rPr lang="fr-FR"/>
              <a:t>du lien</a:t>
            </a:r>
          </a:p>
          <a:p>
            <a:pPr lvl="2">
              <a:lnSpc>
                <a:spcPct val="100000"/>
              </a:lnSpc>
              <a:buClr>
                <a:schemeClr val="bg2"/>
              </a:buClr>
              <a:buSzPct val="90000"/>
            </a:pPr>
            <a:r>
              <a:rPr lang="fr-FR"/>
              <a:t>Cette alternative est également soumise aux mêmes recommandations que les liens, notamment être compréhensible hors contexte.</a:t>
            </a:r>
          </a:p>
          <a:p>
            <a:endParaRPr lang="fr-FR"/>
          </a:p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Cas d’une image lien</a:t>
            </a:r>
          </a:p>
        </p:txBody>
      </p:sp>
      <p:sp>
        <p:nvSpPr>
          <p:cNvPr id="4" name="Espace réservé du contenu 3"/>
          <p:cNvSpPr txBox="1"/>
          <p:nvPr/>
        </p:nvSpPr>
        <p:spPr>
          <a:xfrm>
            <a:off x="5658150" y="1059582"/>
            <a:ext cx="3252566" cy="92333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Illustration : image cliquable donnant accès à l’emplacement « Orange Collaborative » =&gt; rajouter un texte de remplacement équivalent comme « site Orange Collaborative »</a:t>
            </a:r>
          </a:p>
        </p:txBody>
      </p:sp>
      <p:pic>
        <p:nvPicPr>
          <p:cNvPr id="2050" name="Picture 2" descr="image avec un texte &quot;Orange colloborative&quot;">
            <a:extLst>
              <a:ext uri="{FF2B5EF4-FFF2-40B4-BE49-F238E27FC236}">
                <a16:creationId xmlns:a16="http://schemas.microsoft.com/office/drawing/2014/main" id="{7D546DAF-C926-4821-9E0F-8D03FD362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798" y="2040605"/>
            <a:ext cx="1958618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36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274639"/>
            <a:ext cx="8064896" cy="742950"/>
          </a:xfrm>
        </p:spPr>
        <p:txBody>
          <a:bodyPr/>
          <a:lstStyle/>
          <a:p>
            <a:r>
              <a:rPr lang="fr-FR"/>
              <a:t>Cas d’une image informative complexe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27089" y="1131590"/>
            <a:ext cx="5185072" cy="3332163"/>
          </a:xfrm>
        </p:spPr>
        <p:txBody>
          <a:bodyPr>
            <a:noAutofit/>
          </a:bodyPr>
          <a:lstStyle/>
          <a:p>
            <a:pPr lvl="2"/>
            <a:r>
              <a:rPr lang="fr-FR"/>
              <a:t>Rédiger un court texte de remplacement qui</a:t>
            </a:r>
          </a:p>
          <a:p>
            <a:pPr lvl="3"/>
            <a:r>
              <a:rPr lang="fr-FR"/>
              <a:t>décrit brièvement la fonction de l’image </a:t>
            </a:r>
          </a:p>
          <a:p>
            <a:pPr lvl="2"/>
            <a:r>
              <a:rPr lang="fr-FR"/>
              <a:t>Associer une description détaillée</a:t>
            </a:r>
          </a:p>
          <a:p>
            <a:pPr lvl="3"/>
            <a:r>
              <a:rPr lang="fr-FR"/>
              <a:t>qui donne une information équivalente à celle présentée par l’image.</a:t>
            </a:r>
          </a:p>
          <a:p>
            <a:pPr lvl="2"/>
            <a:r>
              <a:rPr lang="fr-FR"/>
              <a:t>Exemple :</a:t>
            </a:r>
          </a:p>
          <a:p>
            <a:pPr lvl="3"/>
            <a:r>
              <a:rPr lang="fr-FR"/>
              <a:t>Texte de remplacement </a:t>
            </a:r>
          </a:p>
          <a:p>
            <a:pPr lvl="4"/>
            <a:r>
              <a:rPr lang="fr-FR"/>
              <a:t>« Le bilan 2021 de l’activité du centre de compétences groupe sur l’accessibilité numérique, se trouve dans le document </a:t>
            </a:r>
            <a:r>
              <a:rPr lang="fr-FR" err="1"/>
              <a:t>word</a:t>
            </a:r>
            <a:r>
              <a:rPr lang="fr-FR"/>
              <a:t> ci contre» </a:t>
            </a:r>
          </a:p>
          <a:p>
            <a:pPr lvl="2"/>
            <a:endParaRPr lang="fr-FR"/>
          </a:p>
          <a:p>
            <a:pPr lvl="3"/>
            <a:r>
              <a:rPr lang="fr-FR"/>
              <a:t>Description détaillée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C19ADB9A-3521-40AB-A69D-29B34ABA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72722" y="3656808"/>
            <a:ext cx="798996" cy="45263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Objet 7" descr="texte équivalent à l'image infographie présente sur cette page">
            <a:extLst>
              <a:ext uri="{FF2B5EF4-FFF2-40B4-BE49-F238E27FC236}">
                <a16:creationId xmlns:a16="http://schemas.microsoft.com/office/drawing/2014/main" id="{45BD12CF-9A7F-4DF2-A2D0-2354FB2A6C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77539" y="3653276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14400" imgH="792360" progId="Word.Document.12">
                  <p:embed/>
                </p:oleObj>
              </mc:Choice>
              <mc:Fallback>
                <p:oleObj name="Document" showAsIcon="1" r:id="rId3" imgW="914400" imgH="792360" progId="Word.Document.12">
                  <p:embed/>
                  <p:pic>
                    <p:nvPicPr>
                      <p:cNvPr id="8" name="Objet 7" descr="texte équivalent à l'image infographie présente sur cette page">
                        <a:extLst>
                          <a:ext uri="{FF2B5EF4-FFF2-40B4-BE49-F238E27FC236}">
                            <a16:creationId xmlns:a16="http://schemas.microsoft.com/office/drawing/2014/main" id="{45BD12CF-9A7F-4DF2-A2D0-2354FB2A6C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77539" y="3653276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 6" descr="exemple d'infographie complexe dont le contenu informatif est repris dans le document Word présent sur cette page">
            <a:extLst>
              <a:ext uri="{FF2B5EF4-FFF2-40B4-BE49-F238E27FC236}">
                <a16:creationId xmlns:a16="http://schemas.microsoft.com/office/drawing/2014/main" id="{EC155CBC-D63A-47B1-A94B-57A78B9C50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6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2" y="255587"/>
            <a:ext cx="8064896" cy="742950"/>
          </a:xfrm>
        </p:spPr>
        <p:txBody>
          <a:bodyPr/>
          <a:lstStyle/>
          <a:p>
            <a:r>
              <a:rPr lang="fr-FR"/>
              <a:t>Sous-titrez vos vidéos et transcrivez vos audios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12056" y="1184275"/>
            <a:ext cx="8064896" cy="3332163"/>
          </a:xfrm>
        </p:spPr>
        <p:txBody>
          <a:bodyPr>
            <a:normAutofit/>
          </a:bodyPr>
          <a:lstStyle/>
          <a:p>
            <a:r>
              <a:rPr lang="fr-FR"/>
              <a:t>L’objectif est de </a:t>
            </a:r>
            <a:r>
              <a:rPr lang="fr-FR" b="1">
                <a:solidFill>
                  <a:srgbClr val="F16E00"/>
                </a:solidFill>
                <a:latin typeface="+mn-lt"/>
                <a:cs typeface="Arial" panose="020B0604020202020204" pitchFamily="34" charset="0"/>
              </a:rPr>
              <a:t>fournir l'information visuelle et auditive à tous et </a:t>
            </a:r>
            <a:r>
              <a:rPr lang="fr-FR">
                <a:solidFill>
                  <a:srgbClr val="F16E00"/>
                </a:solidFill>
              </a:rPr>
              <a:t>dans tous les contextes</a:t>
            </a:r>
            <a:r>
              <a:rPr lang="fr-FR"/>
              <a:t> : malvoyants, aveugles, sourds, ordinateur sans hautparleurs, environnement lumineux ou bruyant.</a:t>
            </a:r>
          </a:p>
          <a:p>
            <a:r>
              <a:rPr lang="fr-FR">
                <a:solidFill>
                  <a:schemeClr val="bg2"/>
                </a:solidFill>
              </a:rPr>
              <a:t>Recommandations </a:t>
            </a:r>
          </a:p>
        </p:txBody>
      </p:sp>
      <p:graphicFrame>
        <p:nvGraphicFramePr>
          <p:cNvPr id="5" name="Espace réservé du contenu 3" descr="Pour un contenu de type &quot;Audio préenregistré&quot; (comme un podcast par exemple), une transcription est obligatoire.&#10;Pour un contenu de type vidéo préenregistré, le sous-titrage est obligatoire. Concernant l'audio-description, elle est obligatoire si la vidéo propose des informations uniquement visuelles. Concernant la transcription, elle n'est pas requise sauf si la vidéo contient des éléments intéractifs.">
            <a:extLst>
              <a:ext uri="{FF2B5EF4-FFF2-40B4-BE49-F238E27FC236}">
                <a16:creationId xmlns:a16="http://schemas.microsoft.com/office/drawing/2014/main" id="{03D3DDED-DC7A-4D2E-86E3-A58A92A58F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6125746"/>
              </p:ext>
            </p:extLst>
          </p:nvPr>
        </p:nvGraphicFramePr>
        <p:xfrm>
          <a:off x="755576" y="2283718"/>
          <a:ext cx="4286088" cy="2290800"/>
        </p:xfrm>
        <a:graphic>
          <a:graphicData uri="http://schemas.openxmlformats.org/drawingml/2006/table">
            <a:tbl>
              <a:tblPr firstRow="1" firstCol="1">
                <a:tableStyleId>{5940675A-B579-460E-94D1-54222C63F5DA}</a:tableStyleId>
              </a:tblPr>
              <a:tblGrid>
                <a:gridCol w="12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06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041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</a:rPr>
                        <a:t> Type de contenu</a:t>
                      </a:r>
                    </a:p>
                  </a:txBody>
                  <a:tcPr marL="23560" marR="23560" marT="19797" marB="19797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</a:rPr>
                        <a:t>Sous-titrage</a:t>
                      </a:r>
                    </a:p>
                  </a:txBody>
                  <a:tcPr marL="23560" marR="23560" marT="19797" marB="19797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</a:rPr>
                        <a:t> </a:t>
                      </a:r>
                      <a:r>
                        <a:rPr lang="fr-FR" sz="1200" err="1">
                          <a:effectLst/>
                        </a:rPr>
                        <a:t>Audio-description</a:t>
                      </a:r>
                      <a:endParaRPr lang="fr-FR" sz="1200">
                        <a:effectLst/>
                      </a:endParaRPr>
                    </a:p>
                  </a:txBody>
                  <a:tcPr marL="23560" marR="23560" marT="19797" marB="19797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</a:rPr>
                        <a:t>Transcription</a:t>
                      </a:r>
                    </a:p>
                  </a:txBody>
                  <a:tcPr marL="23560" marR="23560" marT="19797" marB="19797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572">
                <a:tc>
                  <a:txBody>
                    <a:bodyPr/>
                    <a:lstStyle/>
                    <a:p>
                      <a:r>
                        <a:rPr lang="fr-FR" sz="1200"/>
                        <a:t>Audio préenregistré (ex. podcast)</a:t>
                      </a:r>
                    </a:p>
                  </a:txBody>
                  <a:tcPr marL="23560" marR="23560" marT="19797" marB="1979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>
                          <a:effectLst/>
                        </a:rPr>
                        <a:t>--</a:t>
                      </a:r>
                    </a:p>
                  </a:txBody>
                  <a:tcPr marL="23560" marR="23560" marT="19797" marB="1979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>
                          <a:effectLst/>
                        </a:rPr>
                        <a:t>--</a:t>
                      </a:r>
                    </a:p>
                  </a:txBody>
                  <a:tcPr marL="23560" marR="23560" marT="19797" marB="1979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>
                          <a:effectLst/>
                        </a:rPr>
                        <a:t>Obligatoire</a:t>
                      </a:r>
                    </a:p>
                  </a:txBody>
                  <a:tcPr marL="23560" marR="23560" marT="19797" marB="1979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5715">
                <a:tc>
                  <a:txBody>
                    <a:bodyPr/>
                    <a:lstStyle/>
                    <a:p>
                      <a:pPr algn="l"/>
                      <a:r>
                        <a:rPr lang="fr-FR" sz="1200">
                          <a:effectLst/>
                        </a:rPr>
                        <a:t>Vidéo pré-enregistré </a:t>
                      </a:r>
                    </a:p>
                  </a:txBody>
                  <a:tcPr marL="23560" marR="23560" marT="19797" marB="1979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>
                          <a:effectLst/>
                        </a:rPr>
                        <a:t>Obligatoire</a:t>
                      </a:r>
                    </a:p>
                  </a:txBody>
                  <a:tcPr marL="23560" marR="23560" marT="19797" marB="1979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>
                          <a:effectLst/>
                        </a:rPr>
                        <a:t>Obligatoire si des informations uniquement visuelles</a:t>
                      </a:r>
                    </a:p>
                  </a:txBody>
                  <a:tcPr marL="23560" marR="23560" marT="19797" marB="1979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>
                          <a:effectLst/>
                        </a:rPr>
                        <a:t>Non requis, sauf si la vidéo contient des éléments interactifs</a:t>
                      </a:r>
                    </a:p>
                  </a:txBody>
                  <a:tcPr marL="23560" marR="23560" marT="19797" marB="1979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F58D4F4-C841-4183-A448-EAC7FF1195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48064" y="2283718"/>
            <a:ext cx="3528888" cy="260419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fr-FR" u="sng"/>
              <a:t>Définitions</a:t>
            </a:r>
          </a:p>
          <a:p>
            <a:endParaRPr lang="fr-FR" u="sng"/>
          </a:p>
          <a:p>
            <a:r>
              <a:rPr lang="fr-FR" u="sng"/>
              <a:t>Sous-titrage</a:t>
            </a:r>
            <a:r>
              <a:rPr lang="fr-FR" b="1" u="sng"/>
              <a:t> </a:t>
            </a:r>
            <a:r>
              <a:rPr lang="fr-FR" b="1" u="sng">
                <a:latin typeface="Helvetica 55 Roman" panose="020B0604020202020204" pitchFamily="34" charset="0"/>
              </a:rPr>
              <a:t>: </a:t>
            </a:r>
            <a:r>
              <a:rPr lang="fr-FR">
                <a:latin typeface="Helvetica 55 Roman" panose="020B0604020202020204" pitchFamily="34" charset="0"/>
              </a:rPr>
              <a:t>contenu textuel synchronisé avec la vidéo, donnant accès à la totalité de ce qui y est exprimé via l’audio (dialogue, bruit, musique…)</a:t>
            </a:r>
            <a:endParaRPr lang="fr-FR" b="1" u="sng">
              <a:latin typeface="Helvetica 55 Roman" panose="020B0604020202020204" pitchFamily="34" charset="0"/>
            </a:endParaRPr>
          </a:p>
          <a:p>
            <a:r>
              <a:rPr lang="fr-FR" u="sng" err="1"/>
              <a:t>Audio-description</a:t>
            </a:r>
            <a:r>
              <a:rPr lang="fr-FR" b="1" u="sng">
                <a:latin typeface="Helvetica 55 Roman" panose="020B0604020202020204" pitchFamily="34" charset="0"/>
              </a:rPr>
              <a:t> : </a:t>
            </a:r>
            <a:r>
              <a:rPr lang="fr-FR">
                <a:latin typeface="Helvetica 55 Roman" panose="020B0604020202020204" pitchFamily="34" charset="0"/>
              </a:rPr>
              <a:t>narration ajoutée pour décrire les détails visuels essentiels à la compréhension de la vidéo (actions, personnages, décors…)</a:t>
            </a:r>
            <a:endParaRPr lang="fr-FR" b="1" u="sng">
              <a:latin typeface="Helvetica 55 Roman" panose="020B0604020202020204" pitchFamily="34" charset="0"/>
            </a:endParaRPr>
          </a:p>
          <a:p>
            <a:r>
              <a:rPr lang="fr-FR" u="sng"/>
              <a:t>Transcription</a:t>
            </a:r>
            <a:r>
              <a:rPr lang="fr-FR" b="1" u="sng">
                <a:latin typeface="Helvetica 55 Roman" panose="020B0604020202020204" pitchFamily="34" charset="0"/>
              </a:rPr>
              <a:t> : </a:t>
            </a:r>
            <a:r>
              <a:rPr lang="fr-FR">
                <a:latin typeface="Helvetica 55 Roman" panose="020B0604020202020204" pitchFamily="34" charset="0"/>
              </a:rPr>
              <a:t>version textuelle reprenant la totalité de l’information d’un contenu multimédia</a:t>
            </a:r>
          </a:p>
        </p:txBody>
      </p:sp>
    </p:spTree>
    <p:extLst>
      <p:ext uri="{BB962C8B-B14F-4D97-AF65-F5344CB8AC3E}">
        <p14:creationId xmlns:p14="http://schemas.microsoft.com/office/powerpoint/2010/main" val="236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A8C4C-74CC-EA4B-E06D-83CDBD8C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68288"/>
            <a:ext cx="8424936" cy="1151334"/>
          </a:xfrm>
        </p:spPr>
        <p:txBody>
          <a:bodyPr/>
          <a:lstStyle/>
          <a:p>
            <a:r>
              <a:rPr lang="fr-FR"/>
              <a:t>R</a:t>
            </a:r>
            <a:r>
              <a:rPr lang="fr-FR" sz="4000">
                <a:latin typeface="Verdana" panose="020B0604030504040204" pitchFamily="34" charset="0"/>
                <a:ea typeface="Verdana" panose="020B0604030504040204" pitchFamily="34" charset="0"/>
              </a:rPr>
              <a:t>ecommandations communes aux outils d’Office 365 : </a:t>
            </a:r>
            <a:r>
              <a:rPr kumimoji="0" lang="fr-FR" sz="4000" b="1" i="0" u="none" strike="noStrike" kern="1200" cap="none" spc="0" normalizeH="0" baseline="0" noProof="0">
                <a:ln>
                  <a:noFill/>
                </a:ln>
                <a:solidFill>
                  <a:srgbClr val="F16E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liens hypertexte</a:t>
            </a:r>
            <a:endParaRPr lang="fr-F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64732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fr-FR" sz="2000">
                <a:latin typeface="Verdana"/>
                <a:ea typeface="Verdana"/>
              </a:rPr>
              <a:t>A la fin de cette rapide présentation …</a:t>
            </a:r>
          </a:p>
        </p:txBody>
      </p:sp>
      <p:sp>
        <p:nvSpPr>
          <p:cNvPr id="3" name="Espace réservé du contenu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3568" y="1011238"/>
            <a:ext cx="8064896" cy="3241927"/>
          </a:xfrm>
        </p:spPr>
        <p:txBody>
          <a:bodyPr>
            <a:normAutofit lnSpcReduction="10000"/>
          </a:bodyPr>
          <a:lstStyle/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F16E00"/>
              </a:buClr>
              <a:buSzPct val="100000"/>
            </a:pPr>
            <a:r>
              <a:rPr lang="fr-FR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Vous en saurez un peu plus sur l’accessibilité numérique.</a:t>
            </a:r>
          </a:p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F16E00"/>
              </a:buClr>
              <a:buSzPct val="100000"/>
            </a:pPr>
            <a:r>
              <a:rPr lang="fr-FR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Pour communiquer avec tous vos collègues, vous connaîtrez :</a:t>
            </a:r>
          </a:p>
          <a:p>
            <a:pPr marL="571500" lvl="2">
              <a:spcBef>
                <a:spcPts val="1200"/>
              </a:spcBef>
              <a:spcAft>
                <a:spcPts val="1200"/>
              </a:spcAft>
              <a:buClr>
                <a:srgbClr val="F16E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les recommandations de base pour vos outils du quotidien : vos e-mails, vos documents Word ou PowerPoint, vos fichiers Excel </a:t>
            </a:r>
          </a:p>
          <a:p>
            <a:pPr marL="571500" lvl="2">
              <a:spcBef>
                <a:spcPts val="1200"/>
              </a:spcBef>
              <a:spcAft>
                <a:spcPts val="1200"/>
              </a:spcAft>
              <a:buClr>
                <a:srgbClr val="F16E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Et quelques-unes des recommandations spécifiques à Word et PowerPoint</a:t>
            </a:r>
          </a:p>
          <a:p>
            <a:pPr fontAlgn="auto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16E00"/>
              </a:buClr>
              <a:buSzPct val="100000"/>
            </a:pPr>
            <a:r>
              <a:rPr lang="fr-FR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Vous repartirez avec l’envie de mettre en œuvre ces recommandations … et de les approfondir sur d’autres créneaux de formation</a:t>
            </a:r>
          </a:p>
          <a:p>
            <a:pPr fontAlgn="auto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16E00"/>
              </a:buClr>
              <a:buSzPct val="100000"/>
            </a:pPr>
            <a:r>
              <a:rPr lang="fr-FR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Et vous repartirez avec des contacts et liens utiles pour approfondir vos connaissances</a:t>
            </a:r>
          </a:p>
          <a:p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r"/>
            <a:endParaRPr lang="fr-FR" sz="1600" dirty="0">
              <a:solidFill>
                <a:srgbClr val="F16E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05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291162"/>
            <a:ext cx="8064896" cy="742950"/>
          </a:xfrm>
          <a:prstGeom prst="rect">
            <a:avLst/>
          </a:prstGeom>
        </p:spPr>
        <p:txBody>
          <a:bodyPr/>
          <a:lstStyle/>
          <a:p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Rédigez des intitulés de liens explicites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B1EC2D2-6D84-9B06-247D-C0D01625A77D}"/>
              </a:ext>
            </a:extLst>
          </p:cNvPr>
          <p:cNvSpPr txBox="1"/>
          <p:nvPr/>
        </p:nvSpPr>
        <p:spPr>
          <a:xfrm>
            <a:off x="423234" y="895556"/>
            <a:ext cx="8288375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bg2"/>
              </a:buClr>
              <a:buSzPct val="90000"/>
              <a:buFont typeface="Wingdings" panose="05000000000000000000" pitchFamily="2" charset="2"/>
              <a:buChar char="§"/>
            </a:pPr>
            <a:r>
              <a:rPr lang="fr-FR" sz="1600">
                <a:latin typeface="Verdana"/>
                <a:ea typeface="Verdana"/>
              </a:rPr>
              <a:t>Préférez « </a:t>
            </a:r>
            <a:r>
              <a:rPr lang="fr-FR" b="1">
                <a:solidFill>
                  <a:srgbClr val="F16E00"/>
                </a:solidFill>
                <a:latin typeface="Verdana"/>
                <a:ea typeface="Verdana"/>
              </a:rPr>
              <a:t>découvrez le site de nos recommandations </a:t>
            </a:r>
            <a:r>
              <a:rPr lang="fr-FR" sz="1600">
                <a:latin typeface="Verdana"/>
                <a:ea typeface="Verdana"/>
              </a:rPr>
              <a:t>» à « cliquer ici » ou « en savoir plus »</a:t>
            </a:r>
          </a:p>
          <a:p>
            <a:pPr marL="742950" lvl="1" indent="-285750">
              <a:buClr>
                <a:schemeClr val="bg2"/>
              </a:buClr>
              <a:buSzPct val="90000"/>
              <a:buFont typeface="Wingdings" panose="05000000000000000000" pitchFamily="2" charset="2"/>
              <a:buChar char="§"/>
            </a:pPr>
            <a:r>
              <a:rPr lang="fr-FR" sz="1600">
                <a:latin typeface="Verdana"/>
                <a:ea typeface="Verdana"/>
              </a:rPr>
              <a:t>Sélectionner le menu « Insertion » / « Lien » pour ouvrir la pop-up « Insérer un lien hypertexte ».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A8A6118-CE76-DE57-503F-3264305E8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63283" y="2147395"/>
            <a:ext cx="3623585" cy="1570343"/>
            <a:chOff x="1263283" y="2147395"/>
            <a:chExt cx="3623585" cy="1570343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5D182B5A-86AE-B05A-57C5-6181DFD9C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3283" y="2147395"/>
              <a:ext cx="3623585" cy="1570343"/>
            </a:xfrm>
            <a:prstGeom prst="rect">
              <a:avLst/>
            </a:prstGeom>
          </p:spPr>
        </p:pic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E7D99547-EFBA-797A-49BB-1AF5A2C11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78069" y="2254101"/>
              <a:ext cx="1269462" cy="235547"/>
            </a:xfrm>
            <a:prstGeom prst="roundRect">
              <a:avLst/>
            </a:prstGeom>
            <a:noFill/>
            <a:ln w="57150">
              <a:solidFill>
                <a:srgbClr val="F1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37177184-F7D8-1C8E-468B-1DCEBB09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78068" y="3332638"/>
              <a:ext cx="2582045" cy="235547"/>
            </a:xfrm>
            <a:prstGeom prst="roundRect">
              <a:avLst/>
            </a:prstGeom>
            <a:noFill/>
            <a:ln w="57150">
              <a:solidFill>
                <a:srgbClr val="F1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000000"/>
                </a:solidFill>
              </a:endParaRPr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D03397C2-9D68-FF97-40E3-DA2C16ADE89E}"/>
              </a:ext>
            </a:extLst>
          </p:cNvPr>
          <p:cNvSpPr txBox="1"/>
          <p:nvPr/>
        </p:nvSpPr>
        <p:spPr>
          <a:xfrm>
            <a:off x="341716" y="3966227"/>
            <a:ext cx="8288375" cy="61555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bg2"/>
              </a:buClr>
              <a:buSzPct val="90000"/>
              <a:buFont typeface="Wingdings" panose="05000000000000000000" pitchFamily="2" charset="2"/>
              <a:buChar char="§"/>
            </a:pPr>
            <a:r>
              <a:rPr lang="fr-FR" sz="1600">
                <a:latin typeface="Verdana"/>
                <a:ea typeface="Verdana"/>
              </a:rPr>
              <a:t>Annoncez les liens qui déclenchent l'ouverture d'une nouvelle fenêtre en ajouter la mention « </a:t>
            </a:r>
            <a:r>
              <a:rPr lang="fr-FR" b="1">
                <a:solidFill>
                  <a:srgbClr val="F16E00"/>
                </a:solidFill>
                <a:latin typeface="Verdana"/>
                <a:ea typeface="Verdana"/>
              </a:rPr>
              <a:t>(nouvelle fenêtre) </a:t>
            </a:r>
            <a:r>
              <a:rPr lang="fr-FR" sz="1600">
                <a:latin typeface="Verdana"/>
                <a:ea typeface="Verdana"/>
              </a:rPr>
              <a:t>» dans le libellé du lien.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9026C6-C9AD-65EE-FC15-FE3B3DEEC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696" y="2079499"/>
            <a:ext cx="2900021" cy="13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0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Rédiger des intitulés de liens explicites –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/>
              <a:t>Certains utilisateurs ne peuvent  pas percevoir le contexte visuel de la page.</a:t>
            </a:r>
            <a:br>
              <a:rPr lang="fr-FR"/>
            </a:br>
            <a:r>
              <a:rPr lang="fr-FR"/>
              <a:t>C’est les cas des </a:t>
            </a:r>
            <a:r>
              <a:rPr lang="fr-FR" b="1">
                <a:latin typeface="+mn-lt"/>
                <a:cs typeface="Arial" panose="020B0604020202020204" pitchFamily="34" charset="0"/>
              </a:rPr>
              <a:t>utilisateurs non-voyants</a:t>
            </a:r>
            <a:r>
              <a:rPr lang="fr-FR"/>
              <a:t> qui, depuis leur lecteur d’écran, vont </a:t>
            </a:r>
            <a:r>
              <a:rPr lang="fr-FR" b="1">
                <a:latin typeface="+mn-lt"/>
                <a:cs typeface="Arial" panose="020B0604020202020204" pitchFamily="34" charset="0"/>
              </a:rPr>
              <a:t>naviguer à partir d’une liste de liens extraite du document</a:t>
            </a:r>
            <a:r>
              <a:rPr lang="fr-FR"/>
              <a:t>.</a:t>
            </a:r>
          </a:p>
          <a:p>
            <a:r>
              <a:rPr lang="fr-FR">
                <a:solidFill>
                  <a:srgbClr val="CD3C14"/>
                </a:solidFill>
              </a:rPr>
              <a:t>Proscrire </a:t>
            </a:r>
            <a:r>
              <a:rPr lang="fr-FR"/>
              <a:t>les liens du type « </a:t>
            </a:r>
            <a:r>
              <a:rPr lang="fr-FR">
                <a:solidFill>
                  <a:srgbClr val="CD3C14"/>
                </a:solidFill>
              </a:rPr>
              <a:t>cliquez ici </a:t>
            </a:r>
            <a:r>
              <a:rPr lang="fr-FR"/>
              <a:t>», « </a:t>
            </a:r>
            <a:r>
              <a:rPr lang="fr-FR">
                <a:solidFill>
                  <a:srgbClr val="CD3C14"/>
                </a:solidFill>
              </a:rPr>
              <a:t>en savoir plus </a:t>
            </a:r>
            <a:r>
              <a:rPr lang="fr-FR"/>
              <a:t>» ou « </a:t>
            </a:r>
            <a:r>
              <a:rPr lang="fr-FR">
                <a:solidFill>
                  <a:srgbClr val="CD3C14"/>
                </a:solidFill>
              </a:rPr>
              <a:t>lire la suite </a:t>
            </a:r>
            <a:r>
              <a:rPr lang="fr-FR"/>
              <a:t>» </a:t>
            </a:r>
          </a:p>
          <a:p>
            <a:r>
              <a:rPr lang="fr-FR"/>
              <a:t> </a:t>
            </a:r>
          </a:p>
          <a:p>
            <a:br>
              <a:rPr lang="fr-FR"/>
            </a:br>
            <a:endParaRPr lang="fr-FR"/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96495DE0-C606-4053-A550-B70119613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/>
          <a:srcRect l="41250" t="61019" r="23750" b="15566"/>
          <a:stretch/>
        </p:blipFill>
        <p:spPr>
          <a:xfrm>
            <a:off x="4572000" y="1184275"/>
            <a:ext cx="4105275" cy="2492557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AC68F870-FFE6-4ADD-A20C-E0AC87066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90" b="14314" l="1375" r="12374">
                        <a14:foregroundMark x1="11433" y1="11173" x2="11433" y2="11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6251" b="84095"/>
          <a:stretch/>
        </p:blipFill>
        <p:spPr bwMode="auto">
          <a:xfrm>
            <a:off x="4511717" y="881732"/>
            <a:ext cx="432048" cy="432049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F771628-41B8-4F7A-88DB-6DD5B6657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11" y="3889283"/>
            <a:ext cx="431630" cy="441907"/>
          </a:xfrm>
          <a:prstGeom prst="rect">
            <a:avLst/>
          </a:prstGeom>
        </p:spPr>
      </p:pic>
      <p:sp>
        <p:nvSpPr>
          <p:cNvPr id="10" name="ZoneTexte 4">
            <a:extLst>
              <a:ext uri="{FF2B5EF4-FFF2-40B4-BE49-F238E27FC236}">
                <a16:creationId xmlns:a16="http://schemas.microsoft.com/office/drawing/2014/main" id="{6EDADD6C-76EE-4974-B721-4E25FF0F2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787906" y="3723878"/>
            <a:ext cx="2528510" cy="738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/>
              <a:t>Lien ici</a:t>
            </a:r>
          </a:p>
          <a:p>
            <a:r>
              <a:rPr lang="fr-FR" sz="1400"/>
              <a:t>Lien ici</a:t>
            </a:r>
          </a:p>
          <a:p>
            <a:r>
              <a:rPr lang="fr-FR" sz="1400"/>
              <a:t>Lien ici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45553FC7-E0C7-4E16-9151-2F70CDBF0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066719">
            <a:off x="5969683" y="1862547"/>
            <a:ext cx="360040" cy="2160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000000"/>
              </a:solidFill>
            </a:endParaRP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9C6F7C9A-EAC7-483A-BD9D-B0CF202C1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7178573">
            <a:off x="8117863" y="2915570"/>
            <a:ext cx="360040" cy="2160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000000"/>
              </a:solidFill>
            </a:endParaRP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BA4E75A5-838B-4484-92C9-608EA3705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7053917">
            <a:off x="8351923" y="3142807"/>
            <a:ext cx="360040" cy="2160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35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Rédiger des intitulés de liens explicites – 3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sz="1600" b="1">
                <a:solidFill>
                  <a:srgbClr val="0A6E31"/>
                </a:solidFill>
                <a:ea typeface="+mj-ea"/>
                <a:cs typeface="+mj-cs"/>
              </a:rPr>
              <a:t>Recommandations </a:t>
            </a:r>
            <a:endParaRPr lang="fr-FR" b="1">
              <a:solidFill>
                <a:srgbClr val="0A6E31"/>
              </a:solidFill>
              <a:ea typeface="+mj-ea"/>
              <a:cs typeface="+mj-cs"/>
            </a:endParaRPr>
          </a:p>
          <a:p>
            <a:pPr marL="285750" indent="-285750">
              <a:buClr>
                <a:srgbClr val="0A6E31"/>
              </a:buClr>
              <a:buSzPct val="90000"/>
              <a:buFont typeface="Wingdings" panose="05000000000000000000" pitchFamily="2" charset="2"/>
              <a:buChar char="ü"/>
            </a:pPr>
            <a:r>
              <a:rPr lang="fr-FR"/>
              <a:t>Proposer des </a:t>
            </a:r>
            <a:r>
              <a:rPr lang="fr-FR">
                <a:solidFill>
                  <a:srgbClr val="0A6E31"/>
                </a:solidFill>
              </a:rPr>
              <a:t>intitulés </a:t>
            </a:r>
            <a:r>
              <a:rPr lang="fr-FR"/>
              <a:t>clairs et </a:t>
            </a:r>
            <a:r>
              <a:rPr lang="fr-FR">
                <a:solidFill>
                  <a:srgbClr val="0A6E31"/>
                </a:solidFill>
              </a:rPr>
              <a:t>compréhensibles </a:t>
            </a:r>
            <a:r>
              <a:rPr lang="fr-FR"/>
              <a:t>hors contexte (i.e. indépendamment du texte qui l’entoure).</a:t>
            </a:r>
          </a:p>
          <a:p>
            <a:pPr marL="285750" indent="-285750">
              <a:buClr>
                <a:srgbClr val="0A6E31"/>
              </a:buClr>
              <a:buSzPct val="90000"/>
              <a:buFont typeface="Wingdings" panose="05000000000000000000" pitchFamily="2" charset="2"/>
              <a:buChar char="ü"/>
            </a:pPr>
            <a:r>
              <a:rPr lang="fr-FR"/>
              <a:t>La notion de « lien » est connue des utilisateurs de synthèse vocale. Il est inutile de commencer le libellé des liens par des expressions du type « </a:t>
            </a:r>
            <a:r>
              <a:rPr lang="fr-FR">
                <a:solidFill>
                  <a:srgbClr val="CD3C14"/>
                </a:solidFill>
              </a:rPr>
              <a:t>Ouvrir la page du</a:t>
            </a:r>
            <a:r>
              <a:rPr lang="fr-FR"/>
              <a:t> site de Design». 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C94916F-09F9-4311-9AAE-33E6C0AD0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/>
          <a:srcRect l="41106" t="64000" r="23318" b="12200"/>
          <a:stretch/>
        </p:blipFill>
        <p:spPr>
          <a:xfrm>
            <a:off x="4571181" y="1303365"/>
            <a:ext cx="4105275" cy="2492521"/>
          </a:xfrm>
          <a:prstGeom prst="rect">
            <a:avLst/>
          </a:prstGeom>
        </p:spPr>
      </p:pic>
      <p:pic>
        <p:nvPicPr>
          <p:cNvPr id="12290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342" b="83675"/>
          <a:stretch/>
        </p:blipFill>
        <p:spPr bwMode="auto">
          <a:xfrm>
            <a:off x="4464484" y="1275606"/>
            <a:ext cx="360040" cy="36004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 6" descr="Exemples d'intitutés de liens explicites lus par le lecteur d'écran">
            <a:extLst>
              <a:ext uri="{FF2B5EF4-FFF2-40B4-BE49-F238E27FC236}">
                <a16:creationId xmlns:a16="http://schemas.microsoft.com/office/drawing/2014/main" id="{0B59067B-8D83-47C9-BFD8-50DC6B5A0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74" y="4074531"/>
            <a:ext cx="431630" cy="441907"/>
          </a:xfrm>
          <a:prstGeom prst="rect">
            <a:avLst/>
          </a:prstGeom>
        </p:spPr>
      </p:pic>
      <p:sp>
        <p:nvSpPr>
          <p:cNvPr id="8" name="ZoneTexte 4">
            <a:extLst>
              <a:ext uri="{FF2B5EF4-FFF2-40B4-BE49-F238E27FC236}">
                <a16:creationId xmlns:a16="http://schemas.microsoft.com/office/drawing/2014/main" id="{B3F99188-CF4A-4BFB-9F6F-9EE164167F57}"/>
              </a:ext>
            </a:extLst>
          </p:cNvPr>
          <p:cNvSpPr txBox="1"/>
          <p:nvPr/>
        </p:nvSpPr>
        <p:spPr>
          <a:xfrm>
            <a:off x="4716016" y="3914976"/>
            <a:ext cx="4105275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/>
              <a:t>le site du design d’Orange</a:t>
            </a:r>
          </a:p>
          <a:p>
            <a:r>
              <a:rPr lang="fr-FR" sz="1200"/>
              <a:t>les critères à appliquer pour le développement</a:t>
            </a:r>
          </a:p>
          <a:p>
            <a:r>
              <a:rPr lang="fr-FR" sz="1200"/>
              <a:t>les procédures pour tester</a:t>
            </a:r>
          </a:p>
        </p:txBody>
      </p:sp>
    </p:spTree>
    <p:extLst>
      <p:ext uri="{BB962C8B-B14F-4D97-AF65-F5344CB8AC3E}">
        <p14:creationId xmlns:p14="http://schemas.microsoft.com/office/powerpoint/2010/main" val="216139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7080" y="274766"/>
            <a:ext cx="8064896" cy="742950"/>
          </a:xfrm>
          <a:prstGeom prst="rect">
            <a:avLst/>
          </a:prstGeom>
        </p:spPr>
        <p:txBody>
          <a:bodyPr/>
          <a:lstStyle/>
          <a:p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Dans le libellé d’un lien provoquant l’ouverture d’un document, précisez les caractéristiques du document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48095" y="1179977"/>
            <a:ext cx="8641348" cy="197863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fr-FR" sz="1600">
                <a:solidFill>
                  <a:srgbClr val="0A6E3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Recommandations </a:t>
            </a:r>
            <a:endParaRPr lang="fr-FR">
              <a:solidFill>
                <a:srgbClr val="0A6E3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Clr>
                <a:schemeClr val="accent3">
                  <a:lumMod val="50000"/>
                </a:schemeClr>
              </a:buClr>
              <a:buSzPct val="90000"/>
              <a:buFont typeface="Wingdings" panose="05000000000000000000" pitchFamily="2" charset="2"/>
              <a:buChar char="ü"/>
            </a:pP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Les libellés de liens permettant le téléchargement de fichiers, doivent comporter les informations suivantes :</a:t>
            </a:r>
          </a:p>
          <a:p>
            <a:pPr marL="693738" lvl="3" indent="-285750">
              <a:buClr>
                <a:schemeClr val="accent3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Le </a:t>
            </a:r>
            <a:r>
              <a:rPr lang="fr-FR" sz="1600" b="1">
                <a:solidFill>
                  <a:srgbClr val="F16E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titre</a:t>
            </a: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 du fichier.</a:t>
            </a:r>
          </a:p>
          <a:p>
            <a:pPr marL="693738" lvl="3" indent="-285750">
              <a:buClr>
                <a:schemeClr val="accent3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Le </a:t>
            </a:r>
            <a:r>
              <a:rPr lang="fr-FR" sz="1600" b="1">
                <a:solidFill>
                  <a:srgbClr val="F16E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format</a:t>
            </a: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 du fichier.</a:t>
            </a:r>
          </a:p>
          <a:p>
            <a:pPr marL="693738" lvl="3" indent="-285750">
              <a:buClr>
                <a:schemeClr val="accent3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Le </a:t>
            </a:r>
            <a:r>
              <a:rPr lang="fr-FR" sz="1600" b="1">
                <a:solidFill>
                  <a:srgbClr val="F16E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poids</a:t>
            </a: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 du fichier.</a:t>
            </a:r>
          </a:p>
          <a:p>
            <a:pPr marL="693738" lvl="3" indent="-285750">
              <a:buClr>
                <a:schemeClr val="accent3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La </a:t>
            </a:r>
            <a:r>
              <a:rPr lang="fr-FR" sz="1600" b="1">
                <a:solidFill>
                  <a:srgbClr val="F16E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langue du fichier </a:t>
            </a: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(si celle-ci est différente de la langue principale de la page).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96069BC4-93FD-4B9E-9D55-6EAA21553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42" y="3127729"/>
            <a:ext cx="3079266" cy="125978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F469108-CAA9-E95E-177A-7C31C4E5A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105" y="3163137"/>
            <a:ext cx="3486356" cy="1224376"/>
          </a:xfrm>
          <a:prstGeom prst="rect">
            <a:avLst/>
          </a:prstGeom>
        </p:spPr>
      </p:pic>
      <p:sp>
        <p:nvSpPr>
          <p:cNvPr id="12" name="Freeform 16">
            <a:extLst>
              <a:ext uri="{FF2B5EF4-FFF2-40B4-BE49-F238E27FC236}">
                <a16:creationId xmlns:a16="http://schemas.microsoft.com/office/drawing/2014/main" id="{3A5ED38F-5522-774A-0B77-C6579B83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91954" y="3990928"/>
            <a:ext cx="253115" cy="261425"/>
          </a:xfrm>
          <a:custGeom>
            <a:avLst/>
            <a:gdLst>
              <a:gd name="T0" fmla="*/ 166 w 1066"/>
              <a:gd name="T1" fmla="*/ 466 h 1100"/>
              <a:gd name="T2" fmla="*/ 66 w 1066"/>
              <a:gd name="T3" fmla="*/ 466 h 1100"/>
              <a:gd name="T4" fmla="*/ 0 w 1066"/>
              <a:gd name="T5" fmla="*/ 533 h 1100"/>
              <a:gd name="T6" fmla="*/ 0 w 1066"/>
              <a:gd name="T7" fmla="*/ 966 h 1100"/>
              <a:gd name="T8" fmla="*/ 66 w 1066"/>
              <a:gd name="T9" fmla="*/ 1033 h 1100"/>
              <a:gd name="T10" fmla="*/ 166 w 1066"/>
              <a:gd name="T11" fmla="*/ 1033 h 1100"/>
              <a:gd name="T12" fmla="*/ 233 w 1066"/>
              <a:gd name="T13" fmla="*/ 966 h 1100"/>
              <a:gd name="T14" fmla="*/ 233 w 1066"/>
              <a:gd name="T15" fmla="*/ 533 h 1100"/>
              <a:gd name="T16" fmla="*/ 166 w 1066"/>
              <a:gd name="T17" fmla="*/ 466 h 1100"/>
              <a:gd name="T18" fmla="*/ 116 w 1066"/>
              <a:gd name="T19" fmla="*/ 966 h 1100"/>
              <a:gd name="T20" fmla="*/ 66 w 1066"/>
              <a:gd name="T21" fmla="*/ 916 h 1100"/>
              <a:gd name="T22" fmla="*/ 116 w 1066"/>
              <a:gd name="T23" fmla="*/ 866 h 1100"/>
              <a:gd name="T24" fmla="*/ 166 w 1066"/>
              <a:gd name="T25" fmla="*/ 916 h 1100"/>
              <a:gd name="T26" fmla="*/ 116 w 1066"/>
              <a:gd name="T27" fmla="*/ 966 h 1100"/>
              <a:gd name="T28" fmla="*/ 966 w 1066"/>
              <a:gd name="T29" fmla="*/ 400 h 1100"/>
              <a:gd name="T30" fmla="*/ 700 w 1066"/>
              <a:gd name="T31" fmla="*/ 400 h 1100"/>
              <a:gd name="T32" fmla="*/ 733 w 1066"/>
              <a:gd name="T33" fmla="*/ 183 h 1100"/>
              <a:gd name="T34" fmla="*/ 622 w 1066"/>
              <a:gd name="T35" fmla="*/ 0 h 1100"/>
              <a:gd name="T36" fmla="*/ 622 w 1066"/>
              <a:gd name="T37" fmla="*/ 0 h 1100"/>
              <a:gd name="T38" fmla="*/ 620 w 1066"/>
              <a:gd name="T39" fmla="*/ 0 h 1100"/>
              <a:gd name="T40" fmla="*/ 616 w 1066"/>
              <a:gd name="T41" fmla="*/ 0 h 1100"/>
              <a:gd name="T42" fmla="*/ 616 w 1066"/>
              <a:gd name="T43" fmla="*/ 0 h 1100"/>
              <a:gd name="T44" fmla="*/ 533 w 1066"/>
              <a:gd name="T45" fmla="*/ 83 h 1100"/>
              <a:gd name="T46" fmla="*/ 533 w 1066"/>
              <a:gd name="T47" fmla="*/ 200 h 1100"/>
              <a:gd name="T48" fmla="*/ 433 w 1066"/>
              <a:gd name="T49" fmla="*/ 400 h 1100"/>
              <a:gd name="T50" fmla="*/ 266 w 1066"/>
              <a:gd name="T51" fmla="*/ 499 h 1100"/>
              <a:gd name="T52" fmla="*/ 266 w 1066"/>
              <a:gd name="T53" fmla="*/ 500 h 1100"/>
              <a:gd name="T54" fmla="*/ 266 w 1066"/>
              <a:gd name="T55" fmla="*/ 600 h 1100"/>
              <a:gd name="T56" fmla="*/ 266 w 1066"/>
              <a:gd name="T57" fmla="*/ 633 h 1100"/>
              <a:gd name="T58" fmla="*/ 266 w 1066"/>
              <a:gd name="T59" fmla="*/ 1000 h 1100"/>
              <a:gd name="T60" fmla="*/ 317 w 1066"/>
              <a:gd name="T61" fmla="*/ 1000 h 1100"/>
              <a:gd name="T62" fmla="*/ 347 w 1066"/>
              <a:gd name="T63" fmla="*/ 1007 h 1100"/>
              <a:gd name="T64" fmla="*/ 505 w 1066"/>
              <a:gd name="T65" fmla="*/ 1086 h 1100"/>
              <a:gd name="T66" fmla="*/ 564 w 1066"/>
              <a:gd name="T67" fmla="*/ 1100 h 1100"/>
              <a:gd name="T68" fmla="*/ 833 w 1066"/>
              <a:gd name="T69" fmla="*/ 1100 h 1100"/>
              <a:gd name="T70" fmla="*/ 933 w 1066"/>
              <a:gd name="T71" fmla="*/ 1000 h 1100"/>
              <a:gd name="T72" fmla="*/ 933 w 1066"/>
              <a:gd name="T73" fmla="*/ 1000 h 1100"/>
              <a:gd name="T74" fmla="*/ 907 w 1066"/>
              <a:gd name="T75" fmla="*/ 933 h 1100"/>
              <a:gd name="T76" fmla="*/ 1000 w 1066"/>
              <a:gd name="T77" fmla="*/ 833 h 1100"/>
              <a:gd name="T78" fmla="*/ 1000 w 1066"/>
              <a:gd name="T79" fmla="*/ 833 h 1100"/>
              <a:gd name="T80" fmla="*/ 968 w 1066"/>
              <a:gd name="T81" fmla="*/ 760 h 1100"/>
              <a:gd name="T82" fmla="*/ 1033 w 1066"/>
              <a:gd name="T83" fmla="*/ 666 h 1100"/>
              <a:gd name="T84" fmla="*/ 1033 w 1066"/>
              <a:gd name="T85" fmla="*/ 666 h 1100"/>
              <a:gd name="T86" fmla="*/ 1001 w 1066"/>
              <a:gd name="T87" fmla="*/ 593 h 1100"/>
              <a:gd name="T88" fmla="*/ 1066 w 1066"/>
              <a:gd name="T89" fmla="*/ 500 h 1100"/>
              <a:gd name="T90" fmla="*/ 1066 w 1066"/>
              <a:gd name="T91" fmla="*/ 500 h 1100"/>
              <a:gd name="T92" fmla="*/ 966 w 1066"/>
              <a:gd name="T93" fmla="*/ 400 h 1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66" h="1100">
                <a:moveTo>
                  <a:pt x="166" y="466"/>
                </a:moveTo>
                <a:cubicBezTo>
                  <a:pt x="66" y="466"/>
                  <a:pt x="66" y="466"/>
                  <a:pt x="66" y="466"/>
                </a:cubicBezTo>
                <a:cubicBezTo>
                  <a:pt x="30" y="466"/>
                  <a:pt x="0" y="496"/>
                  <a:pt x="0" y="533"/>
                </a:cubicBezTo>
                <a:cubicBezTo>
                  <a:pt x="0" y="966"/>
                  <a:pt x="0" y="966"/>
                  <a:pt x="0" y="966"/>
                </a:cubicBezTo>
                <a:cubicBezTo>
                  <a:pt x="0" y="1003"/>
                  <a:pt x="30" y="1033"/>
                  <a:pt x="66" y="1033"/>
                </a:cubicBezTo>
                <a:cubicBezTo>
                  <a:pt x="166" y="1033"/>
                  <a:pt x="166" y="1033"/>
                  <a:pt x="166" y="1033"/>
                </a:cubicBezTo>
                <a:cubicBezTo>
                  <a:pt x="203" y="1033"/>
                  <a:pt x="233" y="1003"/>
                  <a:pt x="233" y="966"/>
                </a:cubicBezTo>
                <a:cubicBezTo>
                  <a:pt x="233" y="533"/>
                  <a:pt x="233" y="533"/>
                  <a:pt x="233" y="533"/>
                </a:cubicBezTo>
                <a:cubicBezTo>
                  <a:pt x="233" y="496"/>
                  <a:pt x="203" y="466"/>
                  <a:pt x="166" y="466"/>
                </a:cubicBezTo>
                <a:close/>
                <a:moveTo>
                  <a:pt x="116" y="966"/>
                </a:moveTo>
                <a:cubicBezTo>
                  <a:pt x="89" y="966"/>
                  <a:pt x="66" y="944"/>
                  <a:pt x="66" y="916"/>
                </a:cubicBezTo>
                <a:cubicBezTo>
                  <a:pt x="66" y="889"/>
                  <a:pt x="89" y="866"/>
                  <a:pt x="116" y="866"/>
                </a:cubicBezTo>
                <a:cubicBezTo>
                  <a:pt x="144" y="866"/>
                  <a:pt x="166" y="889"/>
                  <a:pt x="166" y="916"/>
                </a:cubicBezTo>
                <a:cubicBezTo>
                  <a:pt x="166" y="944"/>
                  <a:pt x="144" y="966"/>
                  <a:pt x="116" y="966"/>
                </a:cubicBezTo>
                <a:close/>
                <a:moveTo>
                  <a:pt x="966" y="400"/>
                </a:moveTo>
                <a:cubicBezTo>
                  <a:pt x="700" y="400"/>
                  <a:pt x="700" y="400"/>
                  <a:pt x="700" y="400"/>
                </a:cubicBezTo>
                <a:cubicBezTo>
                  <a:pt x="700" y="400"/>
                  <a:pt x="733" y="212"/>
                  <a:pt x="733" y="183"/>
                </a:cubicBezTo>
                <a:cubicBezTo>
                  <a:pt x="733" y="33"/>
                  <a:pt x="646" y="2"/>
                  <a:pt x="622" y="0"/>
                </a:cubicBezTo>
                <a:cubicBezTo>
                  <a:pt x="622" y="0"/>
                  <a:pt x="622" y="0"/>
                  <a:pt x="622" y="0"/>
                </a:cubicBezTo>
                <a:cubicBezTo>
                  <a:pt x="621" y="0"/>
                  <a:pt x="621" y="0"/>
                  <a:pt x="620" y="0"/>
                </a:cubicBezTo>
                <a:cubicBezTo>
                  <a:pt x="619" y="0"/>
                  <a:pt x="617" y="0"/>
                  <a:pt x="616" y="0"/>
                </a:cubicBezTo>
                <a:cubicBezTo>
                  <a:pt x="616" y="0"/>
                  <a:pt x="616" y="0"/>
                  <a:pt x="616" y="0"/>
                </a:cubicBezTo>
                <a:cubicBezTo>
                  <a:pt x="570" y="0"/>
                  <a:pt x="533" y="37"/>
                  <a:pt x="533" y="83"/>
                </a:cubicBezTo>
                <a:cubicBezTo>
                  <a:pt x="533" y="200"/>
                  <a:pt x="533" y="200"/>
                  <a:pt x="533" y="200"/>
                </a:cubicBezTo>
                <a:cubicBezTo>
                  <a:pt x="433" y="400"/>
                  <a:pt x="433" y="400"/>
                  <a:pt x="433" y="400"/>
                </a:cubicBezTo>
                <a:cubicBezTo>
                  <a:pt x="397" y="455"/>
                  <a:pt x="336" y="494"/>
                  <a:pt x="266" y="499"/>
                </a:cubicBezTo>
                <a:cubicBezTo>
                  <a:pt x="266" y="500"/>
                  <a:pt x="266" y="500"/>
                  <a:pt x="266" y="500"/>
                </a:cubicBezTo>
                <a:cubicBezTo>
                  <a:pt x="266" y="600"/>
                  <a:pt x="266" y="600"/>
                  <a:pt x="266" y="600"/>
                </a:cubicBezTo>
                <a:cubicBezTo>
                  <a:pt x="266" y="633"/>
                  <a:pt x="266" y="633"/>
                  <a:pt x="266" y="633"/>
                </a:cubicBezTo>
                <a:cubicBezTo>
                  <a:pt x="266" y="1000"/>
                  <a:pt x="266" y="1000"/>
                  <a:pt x="266" y="1000"/>
                </a:cubicBezTo>
                <a:cubicBezTo>
                  <a:pt x="317" y="1000"/>
                  <a:pt x="317" y="1000"/>
                  <a:pt x="317" y="1000"/>
                </a:cubicBezTo>
                <a:cubicBezTo>
                  <a:pt x="328" y="1000"/>
                  <a:pt x="338" y="1002"/>
                  <a:pt x="347" y="1007"/>
                </a:cubicBezTo>
                <a:cubicBezTo>
                  <a:pt x="505" y="1086"/>
                  <a:pt x="505" y="1086"/>
                  <a:pt x="505" y="1086"/>
                </a:cubicBezTo>
                <a:cubicBezTo>
                  <a:pt x="523" y="1095"/>
                  <a:pt x="544" y="1100"/>
                  <a:pt x="564" y="1100"/>
                </a:cubicBezTo>
                <a:cubicBezTo>
                  <a:pt x="833" y="1100"/>
                  <a:pt x="833" y="1100"/>
                  <a:pt x="833" y="1100"/>
                </a:cubicBezTo>
                <a:cubicBezTo>
                  <a:pt x="888" y="1100"/>
                  <a:pt x="933" y="1055"/>
                  <a:pt x="933" y="1000"/>
                </a:cubicBezTo>
                <a:cubicBezTo>
                  <a:pt x="933" y="1000"/>
                  <a:pt x="933" y="1000"/>
                  <a:pt x="933" y="1000"/>
                </a:cubicBezTo>
                <a:cubicBezTo>
                  <a:pt x="933" y="974"/>
                  <a:pt x="923" y="950"/>
                  <a:pt x="907" y="933"/>
                </a:cubicBezTo>
                <a:cubicBezTo>
                  <a:pt x="959" y="929"/>
                  <a:pt x="1000" y="886"/>
                  <a:pt x="1000" y="833"/>
                </a:cubicBezTo>
                <a:cubicBezTo>
                  <a:pt x="1000" y="833"/>
                  <a:pt x="1000" y="833"/>
                  <a:pt x="1000" y="833"/>
                </a:cubicBezTo>
                <a:cubicBezTo>
                  <a:pt x="1000" y="804"/>
                  <a:pt x="987" y="778"/>
                  <a:pt x="968" y="760"/>
                </a:cubicBezTo>
                <a:cubicBezTo>
                  <a:pt x="1006" y="746"/>
                  <a:pt x="1033" y="709"/>
                  <a:pt x="1033" y="666"/>
                </a:cubicBezTo>
                <a:cubicBezTo>
                  <a:pt x="1033" y="666"/>
                  <a:pt x="1033" y="666"/>
                  <a:pt x="1033" y="666"/>
                </a:cubicBezTo>
                <a:cubicBezTo>
                  <a:pt x="1033" y="638"/>
                  <a:pt x="1021" y="612"/>
                  <a:pt x="1001" y="593"/>
                </a:cubicBezTo>
                <a:cubicBezTo>
                  <a:pt x="1039" y="579"/>
                  <a:pt x="1066" y="543"/>
                  <a:pt x="1066" y="500"/>
                </a:cubicBezTo>
                <a:cubicBezTo>
                  <a:pt x="1066" y="500"/>
                  <a:pt x="1066" y="500"/>
                  <a:pt x="1066" y="500"/>
                </a:cubicBezTo>
                <a:cubicBezTo>
                  <a:pt x="1066" y="444"/>
                  <a:pt x="1022" y="400"/>
                  <a:pt x="966" y="400"/>
                </a:cubicBezTo>
                <a:close/>
              </a:path>
            </a:pathLst>
          </a:custGeom>
          <a:solidFill>
            <a:srgbClr val="F16E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4D49357-798C-950C-CC76-9B27E06E3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2944235" y="4045375"/>
            <a:ext cx="268862" cy="283214"/>
          </a:xfrm>
          <a:custGeom>
            <a:avLst/>
            <a:gdLst>
              <a:gd name="T0" fmla="*/ 1000 w 1066"/>
              <a:gd name="T1" fmla="*/ 66 h 1100"/>
              <a:gd name="T2" fmla="*/ 900 w 1066"/>
              <a:gd name="T3" fmla="*/ 66 h 1100"/>
              <a:gd name="T4" fmla="*/ 833 w 1066"/>
              <a:gd name="T5" fmla="*/ 133 h 1100"/>
              <a:gd name="T6" fmla="*/ 833 w 1066"/>
              <a:gd name="T7" fmla="*/ 566 h 1100"/>
              <a:gd name="T8" fmla="*/ 900 w 1066"/>
              <a:gd name="T9" fmla="*/ 633 h 1100"/>
              <a:gd name="T10" fmla="*/ 1000 w 1066"/>
              <a:gd name="T11" fmla="*/ 633 h 1100"/>
              <a:gd name="T12" fmla="*/ 1066 w 1066"/>
              <a:gd name="T13" fmla="*/ 566 h 1100"/>
              <a:gd name="T14" fmla="*/ 1066 w 1066"/>
              <a:gd name="T15" fmla="*/ 133 h 1100"/>
              <a:gd name="T16" fmla="*/ 1000 w 1066"/>
              <a:gd name="T17" fmla="*/ 66 h 1100"/>
              <a:gd name="T18" fmla="*/ 950 w 1066"/>
              <a:gd name="T19" fmla="*/ 233 h 1100"/>
              <a:gd name="T20" fmla="*/ 900 w 1066"/>
              <a:gd name="T21" fmla="*/ 183 h 1100"/>
              <a:gd name="T22" fmla="*/ 950 w 1066"/>
              <a:gd name="T23" fmla="*/ 133 h 1100"/>
              <a:gd name="T24" fmla="*/ 1000 w 1066"/>
              <a:gd name="T25" fmla="*/ 183 h 1100"/>
              <a:gd name="T26" fmla="*/ 950 w 1066"/>
              <a:gd name="T27" fmla="*/ 233 h 1100"/>
              <a:gd name="T28" fmla="*/ 719 w 1066"/>
              <a:gd name="T29" fmla="*/ 93 h 1100"/>
              <a:gd name="T30" fmla="*/ 561 w 1066"/>
              <a:gd name="T31" fmla="*/ 14 h 1100"/>
              <a:gd name="T32" fmla="*/ 502 w 1066"/>
              <a:gd name="T33" fmla="*/ 0 h 1100"/>
              <a:gd name="T34" fmla="*/ 233 w 1066"/>
              <a:gd name="T35" fmla="*/ 0 h 1100"/>
              <a:gd name="T36" fmla="*/ 133 w 1066"/>
              <a:gd name="T37" fmla="*/ 100 h 1100"/>
              <a:gd name="T38" fmla="*/ 133 w 1066"/>
              <a:gd name="T39" fmla="*/ 100 h 1100"/>
              <a:gd name="T40" fmla="*/ 159 w 1066"/>
              <a:gd name="T41" fmla="*/ 167 h 1100"/>
              <a:gd name="T42" fmla="*/ 66 w 1066"/>
              <a:gd name="T43" fmla="*/ 266 h 1100"/>
              <a:gd name="T44" fmla="*/ 66 w 1066"/>
              <a:gd name="T45" fmla="*/ 266 h 1100"/>
              <a:gd name="T46" fmla="*/ 98 w 1066"/>
              <a:gd name="T47" fmla="*/ 339 h 1100"/>
              <a:gd name="T48" fmla="*/ 33 w 1066"/>
              <a:gd name="T49" fmla="*/ 433 h 1100"/>
              <a:gd name="T50" fmla="*/ 33 w 1066"/>
              <a:gd name="T51" fmla="*/ 433 h 1100"/>
              <a:gd name="T52" fmla="*/ 65 w 1066"/>
              <a:gd name="T53" fmla="*/ 506 h 1100"/>
              <a:gd name="T54" fmla="*/ 0 w 1066"/>
              <a:gd name="T55" fmla="*/ 600 h 1100"/>
              <a:gd name="T56" fmla="*/ 0 w 1066"/>
              <a:gd name="T57" fmla="*/ 600 h 1100"/>
              <a:gd name="T58" fmla="*/ 100 w 1066"/>
              <a:gd name="T59" fmla="*/ 700 h 1100"/>
              <a:gd name="T60" fmla="*/ 366 w 1066"/>
              <a:gd name="T61" fmla="*/ 700 h 1100"/>
              <a:gd name="T62" fmla="*/ 333 w 1066"/>
              <a:gd name="T63" fmla="*/ 916 h 1100"/>
              <a:gd name="T64" fmla="*/ 444 w 1066"/>
              <a:gd name="T65" fmla="*/ 1099 h 1100"/>
              <a:gd name="T66" fmla="*/ 444 w 1066"/>
              <a:gd name="T67" fmla="*/ 1099 h 1100"/>
              <a:gd name="T68" fmla="*/ 446 w 1066"/>
              <a:gd name="T69" fmla="*/ 1100 h 1100"/>
              <a:gd name="T70" fmla="*/ 450 w 1066"/>
              <a:gd name="T71" fmla="*/ 1100 h 1100"/>
              <a:gd name="T72" fmla="*/ 450 w 1066"/>
              <a:gd name="T73" fmla="*/ 1100 h 1100"/>
              <a:gd name="T74" fmla="*/ 533 w 1066"/>
              <a:gd name="T75" fmla="*/ 1016 h 1100"/>
              <a:gd name="T76" fmla="*/ 533 w 1066"/>
              <a:gd name="T77" fmla="*/ 900 h 1100"/>
              <a:gd name="T78" fmla="*/ 633 w 1066"/>
              <a:gd name="T79" fmla="*/ 700 h 1100"/>
              <a:gd name="T80" fmla="*/ 800 w 1066"/>
              <a:gd name="T81" fmla="*/ 600 h 1100"/>
              <a:gd name="T82" fmla="*/ 800 w 1066"/>
              <a:gd name="T83" fmla="*/ 600 h 1100"/>
              <a:gd name="T84" fmla="*/ 800 w 1066"/>
              <a:gd name="T85" fmla="*/ 500 h 1100"/>
              <a:gd name="T86" fmla="*/ 800 w 1066"/>
              <a:gd name="T87" fmla="*/ 466 h 1100"/>
              <a:gd name="T88" fmla="*/ 800 w 1066"/>
              <a:gd name="T89" fmla="*/ 100 h 1100"/>
              <a:gd name="T90" fmla="*/ 749 w 1066"/>
              <a:gd name="T91" fmla="*/ 100 h 1100"/>
              <a:gd name="T92" fmla="*/ 719 w 1066"/>
              <a:gd name="T93" fmla="*/ 93 h 1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66" h="1100">
                <a:moveTo>
                  <a:pt x="1000" y="66"/>
                </a:moveTo>
                <a:cubicBezTo>
                  <a:pt x="900" y="66"/>
                  <a:pt x="900" y="66"/>
                  <a:pt x="900" y="66"/>
                </a:cubicBezTo>
                <a:cubicBezTo>
                  <a:pt x="863" y="66"/>
                  <a:pt x="833" y="96"/>
                  <a:pt x="833" y="133"/>
                </a:cubicBezTo>
                <a:cubicBezTo>
                  <a:pt x="833" y="566"/>
                  <a:pt x="833" y="566"/>
                  <a:pt x="833" y="566"/>
                </a:cubicBezTo>
                <a:cubicBezTo>
                  <a:pt x="833" y="603"/>
                  <a:pt x="863" y="633"/>
                  <a:pt x="900" y="633"/>
                </a:cubicBezTo>
                <a:cubicBezTo>
                  <a:pt x="1000" y="633"/>
                  <a:pt x="1000" y="633"/>
                  <a:pt x="1000" y="633"/>
                </a:cubicBezTo>
                <a:cubicBezTo>
                  <a:pt x="1036" y="633"/>
                  <a:pt x="1066" y="603"/>
                  <a:pt x="1066" y="566"/>
                </a:cubicBezTo>
                <a:cubicBezTo>
                  <a:pt x="1066" y="133"/>
                  <a:pt x="1066" y="133"/>
                  <a:pt x="1066" y="133"/>
                </a:cubicBezTo>
                <a:cubicBezTo>
                  <a:pt x="1066" y="96"/>
                  <a:pt x="1036" y="66"/>
                  <a:pt x="1000" y="66"/>
                </a:cubicBezTo>
                <a:close/>
                <a:moveTo>
                  <a:pt x="950" y="233"/>
                </a:moveTo>
                <a:cubicBezTo>
                  <a:pt x="922" y="233"/>
                  <a:pt x="900" y="211"/>
                  <a:pt x="900" y="183"/>
                </a:cubicBezTo>
                <a:cubicBezTo>
                  <a:pt x="900" y="155"/>
                  <a:pt x="922" y="133"/>
                  <a:pt x="950" y="133"/>
                </a:cubicBezTo>
                <a:cubicBezTo>
                  <a:pt x="977" y="133"/>
                  <a:pt x="1000" y="155"/>
                  <a:pt x="1000" y="183"/>
                </a:cubicBezTo>
                <a:cubicBezTo>
                  <a:pt x="1000" y="211"/>
                  <a:pt x="977" y="233"/>
                  <a:pt x="950" y="233"/>
                </a:cubicBezTo>
                <a:close/>
                <a:moveTo>
                  <a:pt x="719" y="93"/>
                </a:moveTo>
                <a:cubicBezTo>
                  <a:pt x="561" y="14"/>
                  <a:pt x="561" y="14"/>
                  <a:pt x="561" y="14"/>
                </a:cubicBezTo>
                <a:cubicBezTo>
                  <a:pt x="543" y="4"/>
                  <a:pt x="522" y="0"/>
                  <a:pt x="502" y="0"/>
                </a:cubicBezTo>
                <a:cubicBezTo>
                  <a:pt x="233" y="0"/>
                  <a:pt x="233" y="0"/>
                  <a:pt x="233" y="0"/>
                </a:cubicBezTo>
                <a:cubicBezTo>
                  <a:pt x="178" y="0"/>
                  <a:pt x="133" y="44"/>
                  <a:pt x="133" y="100"/>
                </a:cubicBezTo>
                <a:cubicBezTo>
                  <a:pt x="133" y="100"/>
                  <a:pt x="133" y="100"/>
                  <a:pt x="133" y="100"/>
                </a:cubicBezTo>
                <a:cubicBezTo>
                  <a:pt x="133" y="125"/>
                  <a:pt x="143" y="149"/>
                  <a:pt x="159" y="167"/>
                </a:cubicBezTo>
                <a:cubicBezTo>
                  <a:pt x="107" y="171"/>
                  <a:pt x="66" y="214"/>
                  <a:pt x="66" y="266"/>
                </a:cubicBezTo>
                <a:cubicBezTo>
                  <a:pt x="66" y="266"/>
                  <a:pt x="66" y="266"/>
                  <a:pt x="66" y="266"/>
                </a:cubicBezTo>
                <a:cubicBezTo>
                  <a:pt x="66" y="295"/>
                  <a:pt x="79" y="321"/>
                  <a:pt x="98" y="339"/>
                </a:cubicBezTo>
                <a:cubicBezTo>
                  <a:pt x="60" y="353"/>
                  <a:pt x="33" y="390"/>
                  <a:pt x="33" y="433"/>
                </a:cubicBezTo>
                <a:cubicBezTo>
                  <a:pt x="33" y="433"/>
                  <a:pt x="33" y="433"/>
                  <a:pt x="33" y="433"/>
                </a:cubicBezTo>
                <a:cubicBezTo>
                  <a:pt x="33" y="462"/>
                  <a:pt x="45" y="488"/>
                  <a:pt x="65" y="506"/>
                </a:cubicBezTo>
                <a:cubicBezTo>
                  <a:pt x="27" y="520"/>
                  <a:pt x="0" y="557"/>
                  <a:pt x="0" y="600"/>
                </a:cubicBezTo>
                <a:cubicBezTo>
                  <a:pt x="0" y="600"/>
                  <a:pt x="0" y="600"/>
                  <a:pt x="0" y="600"/>
                </a:cubicBezTo>
                <a:cubicBezTo>
                  <a:pt x="0" y="655"/>
                  <a:pt x="44" y="700"/>
                  <a:pt x="100" y="700"/>
                </a:cubicBezTo>
                <a:cubicBezTo>
                  <a:pt x="366" y="700"/>
                  <a:pt x="366" y="700"/>
                  <a:pt x="366" y="700"/>
                </a:cubicBezTo>
                <a:cubicBezTo>
                  <a:pt x="366" y="700"/>
                  <a:pt x="333" y="887"/>
                  <a:pt x="333" y="916"/>
                </a:cubicBezTo>
                <a:cubicBezTo>
                  <a:pt x="333" y="1066"/>
                  <a:pt x="420" y="1098"/>
                  <a:pt x="444" y="1099"/>
                </a:cubicBezTo>
                <a:cubicBezTo>
                  <a:pt x="444" y="1099"/>
                  <a:pt x="444" y="1099"/>
                  <a:pt x="444" y="1099"/>
                </a:cubicBezTo>
                <a:cubicBezTo>
                  <a:pt x="445" y="1099"/>
                  <a:pt x="445" y="1100"/>
                  <a:pt x="446" y="1100"/>
                </a:cubicBezTo>
                <a:cubicBezTo>
                  <a:pt x="447" y="1100"/>
                  <a:pt x="449" y="1100"/>
                  <a:pt x="450" y="1100"/>
                </a:cubicBezTo>
                <a:cubicBezTo>
                  <a:pt x="450" y="1100"/>
                  <a:pt x="450" y="1100"/>
                  <a:pt x="450" y="1100"/>
                </a:cubicBezTo>
                <a:cubicBezTo>
                  <a:pt x="496" y="1100"/>
                  <a:pt x="533" y="1062"/>
                  <a:pt x="533" y="1016"/>
                </a:cubicBezTo>
                <a:cubicBezTo>
                  <a:pt x="533" y="900"/>
                  <a:pt x="533" y="900"/>
                  <a:pt x="533" y="900"/>
                </a:cubicBezTo>
                <a:cubicBezTo>
                  <a:pt x="633" y="700"/>
                  <a:pt x="633" y="700"/>
                  <a:pt x="633" y="700"/>
                </a:cubicBezTo>
                <a:cubicBezTo>
                  <a:pt x="669" y="644"/>
                  <a:pt x="730" y="606"/>
                  <a:pt x="800" y="600"/>
                </a:cubicBezTo>
                <a:cubicBezTo>
                  <a:pt x="800" y="600"/>
                  <a:pt x="800" y="600"/>
                  <a:pt x="800" y="600"/>
                </a:cubicBezTo>
                <a:cubicBezTo>
                  <a:pt x="800" y="500"/>
                  <a:pt x="800" y="500"/>
                  <a:pt x="800" y="500"/>
                </a:cubicBezTo>
                <a:cubicBezTo>
                  <a:pt x="800" y="466"/>
                  <a:pt x="800" y="466"/>
                  <a:pt x="800" y="466"/>
                </a:cubicBezTo>
                <a:cubicBezTo>
                  <a:pt x="800" y="100"/>
                  <a:pt x="800" y="100"/>
                  <a:pt x="800" y="100"/>
                </a:cubicBezTo>
                <a:cubicBezTo>
                  <a:pt x="749" y="100"/>
                  <a:pt x="749" y="100"/>
                  <a:pt x="749" y="100"/>
                </a:cubicBezTo>
                <a:cubicBezTo>
                  <a:pt x="738" y="100"/>
                  <a:pt x="728" y="97"/>
                  <a:pt x="719" y="9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94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A8C4C-74CC-EA4B-E06D-83CDBD8C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68288"/>
            <a:ext cx="8424936" cy="1151334"/>
          </a:xfrm>
        </p:spPr>
        <p:txBody>
          <a:bodyPr/>
          <a:lstStyle/>
          <a:p>
            <a:r>
              <a:rPr lang="fr-FR" dirty="0"/>
              <a:t>R</a:t>
            </a:r>
            <a:r>
              <a:rPr lang="fr-FR" sz="4000" dirty="0">
                <a:latin typeface="Verdana" panose="020B0604030504040204" pitchFamily="34" charset="0"/>
                <a:ea typeface="Verdana" panose="020B0604030504040204" pitchFamily="34" charset="0"/>
              </a:rPr>
              <a:t>ecommandations communes aux outils d’Office 365 : tableaux</a:t>
            </a:r>
            <a:endParaRPr lang="fr-FR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6983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F25E129-1D76-10E2-607E-E83092554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94" y="274639"/>
            <a:ext cx="8604886" cy="742950"/>
          </a:xfrm>
        </p:spPr>
        <p:txBody>
          <a:bodyPr/>
          <a:lstStyle/>
          <a:p>
            <a:r>
              <a:rPr lang="fr-FR"/>
              <a:t>Utilisez les tableaux à bon escient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32276C5-F07F-2001-41C5-4FC807BE0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961" y="1184274"/>
            <a:ext cx="8538519" cy="3332163"/>
          </a:xfrm>
        </p:spPr>
        <p:txBody>
          <a:bodyPr/>
          <a:lstStyle/>
          <a:p>
            <a:pPr marL="285750" indent="-285750">
              <a:buClr>
                <a:srgbClr val="F16E00"/>
              </a:buClr>
              <a:buSzPct val="100000"/>
              <a:buFont typeface="Wingdings" panose="05000000000000000000" pitchFamily="2" charset="2"/>
              <a:buChar char="q"/>
            </a:pP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Dans PowerPoint et Word, la navigation dans les tableaux est difficile pour les utilisateurs de technologie d'assistance</a:t>
            </a:r>
          </a:p>
          <a:p>
            <a:pPr marL="285750" indent="-285750">
              <a:buClr>
                <a:srgbClr val="F16E00"/>
              </a:buClr>
              <a:buSzPct val="100000"/>
              <a:buFont typeface="Wingdings" panose="05000000000000000000" pitchFamily="2" charset="2"/>
              <a:buChar char="q"/>
            </a:pPr>
            <a:endParaRPr lang="fr-FR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Clr>
                <a:srgbClr val="F16E00"/>
              </a:buClr>
              <a:buSzPct val="100000"/>
              <a:buFont typeface="Wingdings" panose="05000000000000000000" pitchFamily="2" charset="2"/>
              <a:buChar char="q"/>
            </a:pPr>
            <a:endParaRPr lang="fr-FR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Clr>
                <a:srgbClr val="F16E00"/>
              </a:buClr>
              <a:buSzPct val="100000"/>
            </a:pPr>
            <a:r>
              <a:rPr lang="fr-FR" sz="1600" dirty="0">
                <a:solidFill>
                  <a:srgbClr val="F16E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Recommandations</a:t>
            </a:r>
          </a:p>
          <a:p>
            <a:pPr marL="285750" indent="-285750">
              <a:buClr>
                <a:srgbClr val="F16E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Limitez l’utilisation des tableaux </a:t>
            </a:r>
          </a:p>
          <a:p>
            <a:pPr marL="285750" indent="-285750">
              <a:buClr>
                <a:srgbClr val="F16E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Envisagez de fournir des données tabulaires dans un fichier Excel, séparé du diaporama PowerPoint, ou de fournir les données dans un format de liste.</a:t>
            </a:r>
          </a:p>
          <a:p>
            <a:pPr marL="285750" indent="-285750">
              <a:buClr>
                <a:srgbClr val="F16E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Si besoin, insérez des tableaux de petite taille et à la structure simple</a:t>
            </a:r>
          </a:p>
          <a:p>
            <a:pPr marL="285750" indent="-285750">
              <a:buClr>
                <a:srgbClr val="F16E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N’insérez pas de captures d’écran (image) de tableaux</a:t>
            </a:r>
          </a:p>
          <a:p>
            <a:endParaRPr lang="fr-FR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31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7255" y="308909"/>
            <a:ext cx="4923281" cy="742950"/>
          </a:xfrm>
          <a:prstGeom prst="rect">
            <a:avLst/>
          </a:prstGeom>
        </p:spPr>
        <p:txBody>
          <a:bodyPr/>
          <a:lstStyle/>
          <a:p>
            <a:r>
              <a:rPr lang="fr-FR"/>
              <a:t>Si vous devez insérer un tableau, facilitez-en la lecture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07255" y="1388135"/>
            <a:ext cx="6438045" cy="1562519"/>
          </a:xfrm>
        </p:spPr>
        <p:txBody>
          <a:bodyPr>
            <a:normAutofit/>
          </a:bodyPr>
          <a:lstStyle/>
          <a:p>
            <a:pPr marL="0" lvl="2" indent="0">
              <a:buClr>
                <a:schemeClr val="bg2"/>
              </a:buClr>
              <a:buSzPct val="90000"/>
              <a:buNone/>
            </a:pPr>
            <a:r>
              <a:rPr lang="fr-FR" sz="1600" b="1" dirty="0">
                <a:solidFill>
                  <a:srgbClr val="F16E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Recommandations</a:t>
            </a:r>
            <a:endParaRPr lang="fr-FR" sz="1600" b="1" dirty="0">
              <a:solidFill>
                <a:srgbClr val="CD3C14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2">
              <a:buClr>
                <a:schemeClr val="bg2"/>
              </a:buClr>
              <a:buSzPct val="90000"/>
            </a:pP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Définissez des </a:t>
            </a:r>
            <a:r>
              <a:rPr lang="fr-FR" sz="1600" b="1" dirty="0">
                <a:solidFill>
                  <a:srgbClr val="F16E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entêtes de colonnes</a:t>
            </a:r>
            <a:endParaRPr lang="fr-FR" b="1" dirty="0">
              <a:solidFill>
                <a:srgbClr val="F16E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2">
              <a:buClr>
                <a:schemeClr val="bg2"/>
              </a:buClr>
              <a:buSzPct val="90000"/>
            </a:pP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Utilisez une structure simple (pas de tableaux imbriqués) et évitez la fusion de cellules et les cellules vides</a:t>
            </a:r>
          </a:p>
          <a:p>
            <a:pPr lvl="2">
              <a:buClr>
                <a:schemeClr val="bg2"/>
              </a:buClr>
              <a:buSzPct val="90000"/>
            </a:pP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Prévoyez un </a:t>
            </a:r>
            <a:r>
              <a:rPr lang="fr-FR" sz="1600" b="1" dirty="0">
                <a:solidFill>
                  <a:srgbClr val="F16E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texte de remplacement 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au tableau résumant le contenu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0F0597-88D7-4D05-8581-2697F5388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47" y="3296730"/>
            <a:ext cx="7354978" cy="12412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8C5C53-936E-4777-B47A-D659E1C3D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8647" y="3763925"/>
            <a:ext cx="869177" cy="15344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000000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6587B2A-94DB-2581-286C-3A1461A0C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193" y="308909"/>
            <a:ext cx="1978107" cy="235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7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255588"/>
            <a:ext cx="8064896" cy="742950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Si vous devez insérer un tableau Excel existant, définissez-le en tant que tel avant de le coller dans Powerpoint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39552" y="998538"/>
            <a:ext cx="8064896" cy="3332163"/>
          </a:xfrm>
        </p:spPr>
        <p:txBody>
          <a:bodyPr/>
          <a:lstStyle/>
          <a:p>
            <a:pPr lvl="2">
              <a:buClr>
                <a:schemeClr val="bg2"/>
              </a:buClr>
              <a:buSzPct val="90000"/>
            </a:pPr>
            <a:r>
              <a:rPr lang="fr-FR" dirty="0"/>
              <a:t>Dans Excel, définissez explicitement la plage de données comme un tableau. Sélectionnez la plage de cellules, puis le menu « Insertion » / « Créer un tableau »</a:t>
            </a:r>
          </a:p>
          <a:p>
            <a:pPr lvl="2">
              <a:buClr>
                <a:schemeClr val="bg2"/>
              </a:buClr>
              <a:buSzPct val="90000"/>
            </a:pPr>
            <a:r>
              <a:rPr lang="fr-FR" dirty="0"/>
              <a:t>Ensuite, dans Powerpoint/Word, collez la plage en sélectionnant « Conserver la mise en forme source » (Ne pas coller le tableau en « image ») 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B269B623-3090-47C9-9B33-B36537A6D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/>
        </p:nvGraphicFramePr>
        <p:xfrm>
          <a:off x="971600" y="2186729"/>
          <a:ext cx="7416824" cy="2235053"/>
        </p:xfrm>
        <a:graphic>
          <a:graphicData uri="http://schemas.openxmlformats.org/drawingml/2006/table">
            <a:tbl>
              <a:tblPr firstRow="1"/>
              <a:tblGrid>
                <a:gridCol w="2790593">
                  <a:extLst>
                    <a:ext uri="{9D8B030D-6E8A-4147-A177-3AD203B41FA5}">
                      <a16:colId xmlns:a16="http://schemas.microsoft.com/office/drawing/2014/main" val="110388173"/>
                    </a:ext>
                  </a:extLst>
                </a:gridCol>
                <a:gridCol w="657859">
                  <a:extLst>
                    <a:ext uri="{9D8B030D-6E8A-4147-A177-3AD203B41FA5}">
                      <a16:colId xmlns:a16="http://schemas.microsoft.com/office/drawing/2014/main" val="3544839651"/>
                    </a:ext>
                  </a:extLst>
                </a:gridCol>
                <a:gridCol w="466867">
                  <a:extLst>
                    <a:ext uri="{9D8B030D-6E8A-4147-A177-3AD203B41FA5}">
                      <a16:colId xmlns:a16="http://schemas.microsoft.com/office/drawing/2014/main" val="3950783198"/>
                    </a:ext>
                  </a:extLst>
                </a:gridCol>
                <a:gridCol w="657859">
                  <a:extLst>
                    <a:ext uri="{9D8B030D-6E8A-4147-A177-3AD203B41FA5}">
                      <a16:colId xmlns:a16="http://schemas.microsoft.com/office/drawing/2014/main" val="748166435"/>
                    </a:ext>
                  </a:extLst>
                </a:gridCol>
                <a:gridCol w="2843646">
                  <a:extLst>
                    <a:ext uri="{9D8B030D-6E8A-4147-A177-3AD203B41FA5}">
                      <a16:colId xmlns:a16="http://schemas.microsoft.com/office/drawing/2014/main" val="1554747033"/>
                    </a:ext>
                  </a:extLst>
                </a:gridCol>
              </a:tblGrid>
              <a:tr h="47925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Titre de la formation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6770" marR="6770" marT="677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Durée</a:t>
                      </a:r>
                    </a:p>
                  </a:txBody>
                  <a:tcPr marL="6770" marR="6770" marT="677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Effectif</a:t>
                      </a:r>
                    </a:p>
                  </a:txBody>
                  <a:tcPr marL="6770" marR="6770" marT="677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Profil</a:t>
                      </a:r>
                    </a:p>
                  </a:txBody>
                  <a:tcPr marL="6770" marR="6770" marT="677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024379"/>
                  </a:ext>
                </a:extLst>
              </a:tr>
              <a:tr h="394357"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Pratiques design : « Adoptez les standards de l'accessibilité numérique ! »_ </a:t>
                      </a:r>
                    </a:p>
                  </a:txBody>
                  <a:tcPr marL="6770" marR="6770" marT="6770" marB="0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15/01/2021</a:t>
                      </a:r>
                    </a:p>
                  </a:txBody>
                  <a:tcPr marL="6770" marR="6770" marT="677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6770" marR="6770" marT="677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6770" marR="6770" marT="677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designers, concepteurs de services, chefs de projets, architectes …</a:t>
                      </a:r>
                    </a:p>
                  </a:txBody>
                  <a:tcPr marL="6770" marR="6770" marT="677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801943"/>
                  </a:ext>
                </a:extLst>
              </a:tr>
              <a:tr h="57913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Adopt the digital accessibility standard !</a:t>
                      </a:r>
                    </a:p>
                  </a:txBody>
                  <a:tcPr marL="6770" marR="6770" marT="677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07/01/2021</a:t>
                      </a:r>
                    </a:p>
                  </a:txBody>
                  <a:tcPr marL="6770" marR="6770" marT="677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6770" marR="6770" marT="677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770" marR="6770" marT="677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&amp; User </a:t>
                      </a:r>
                      <a:r>
                        <a:rPr lang="fr-F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Experience</a:t>
                      </a: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Manager,  Sr </a:t>
                      </a:r>
                      <a:r>
                        <a:rPr lang="fr-F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Presales</a:t>
                      </a: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Consultant,  Project Manager, Program </a:t>
                      </a:r>
                      <a:r>
                        <a:rPr lang="fr-F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Mngr</a:t>
                      </a: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fr-F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Portals</a:t>
                      </a: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Social Media Manager, Consultant(e) Senior</a:t>
                      </a:r>
                    </a:p>
                  </a:txBody>
                  <a:tcPr marL="6770" marR="6770" marT="677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53"/>
                  </a:ext>
                </a:extLst>
              </a:tr>
              <a:tr h="287519"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Comprendre les fondements (sensibilisation pure)+ zoom de 30mn sur outils (Axe, Wave,…)</a:t>
                      </a:r>
                    </a:p>
                  </a:txBody>
                  <a:tcPr marL="6770" marR="6770" marT="6770" marB="0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08/02/2021</a:t>
                      </a:r>
                    </a:p>
                  </a:txBody>
                  <a:tcPr marL="6770" marR="6770" marT="677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1h30</a:t>
                      </a:r>
                    </a:p>
                  </a:txBody>
                  <a:tcPr marL="6770" marR="6770" marT="677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770" marR="6770" marT="677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fr-F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Owner</a:t>
                      </a: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développeurs, testeurs, designeurs</a:t>
                      </a:r>
                    </a:p>
                  </a:txBody>
                  <a:tcPr marL="6770" marR="6770" marT="677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393192"/>
                  </a:ext>
                </a:extLst>
              </a:tr>
              <a:tr h="287519"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Communique accessible (Office / Plazza / Mail /Pushmail)</a:t>
                      </a:r>
                    </a:p>
                  </a:txBody>
                  <a:tcPr marL="6770" marR="6770" marT="677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11/02/2021</a:t>
                      </a:r>
                    </a:p>
                  </a:txBody>
                  <a:tcPr marL="6770" marR="6770" marT="677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2h</a:t>
                      </a:r>
                    </a:p>
                  </a:txBody>
                  <a:tcPr marL="6770" marR="6770" marT="677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770" marR="6770" marT="677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Communiquants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0" marR="6770" marT="677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948958"/>
                  </a:ext>
                </a:extLst>
              </a:tr>
              <a:tr h="146883"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L'accessibilité sur Android</a:t>
                      </a:r>
                    </a:p>
                  </a:txBody>
                  <a:tcPr marL="6770" marR="6770" marT="677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16/02/2021</a:t>
                      </a:r>
                    </a:p>
                  </a:txBody>
                  <a:tcPr marL="6770" marR="6770" marT="677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2h</a:t>
                      </a:r>
                    </a:p>
                  </a:txBody>
                  <a:tcPr marL="6770" marR="6770" marT="677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6770" marR="6770" marT="677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équipes Android</a:t>
                      </a:r>
                    </a:p>
                  </a:txBody>
                  <a:tcPr marL="6770" marR="6770" marT="677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673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86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A8C4C-74CC-EA4B-E06D-83CDBD8C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68288"/>
            <a:ext cx="8424936" cy="1151334"/>
          </a:xfrm>
        </p:spPr>
        <p:txBody>
          <a:bodyPr/>
          <a:lstStyle/>
          <a:p>
            <a:r>
              <a:rPr lang="fr-FR"/>
              <a:t>R</a:t>
            </a:r>
            <a:r>
              <a:rPr lang="fr-FR" sz="4000">
                <a:latin typeface="Verdana" panose="020B0604030504040204" pitchFamily="34" charset="0"/>
                <a:ea typeface="Verdana" panose="020B0604030504040204" pitchFamily="34" charset="0"/>
              </a:rPr>
              <a:t>ecommandations communes aux outils d’Office 365 : conversion en PDF</a:t>
            </a:r>
            <a:endParaRPr lang="fr-F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412011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2887" y="271296"/>
            <a:ext cx="8540084" cy="742950"/>
          </a:xfrm>
          <a:prstGeom prst="rect">
            <a:avLst/>
          </a:prstGeom>
        </p:spPr>
        <p:txBody>
          <a:bodyPr/>
          <a:lstStyle/>
          <a:p>
            <a:r>
              <a:rPr lang="fr-FR" b="1" dirty="0">
                <a:latin typeface="Verdana"/>
                <a:ea typeface="Verdana"/>
              </a:rPr>
              <a:t>Convertissez votre document Powerpoint et Word en PDF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82B5168-6EED-E83A-F1CF-53B7E745551B}"/>
              </a:ext>
            </a:extLst>
          </p:cNvPr>
          <p:cNvSpPr txBox="1"/>
          <p:nvPr/>
        </p:nvSpPr>
        <p:spPr>
          <a:xfrm>
            <a:off x="217909" y="590144"/>
            <a:ext cx="8636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  <a:latin typeface="Verdana"/>
                <a:ea typeface="Verdana"/>
              </a:rPr>
              <a:t>Une fois que vous avez résolu les problèmes détectés par le vérificateur d’accessibilité, exportez votre présentation au format PDF en vous assurant que la structure sera conservée.</a:t>
            </a:r>
            <a:endParaRPr lang="fr-FR" dirty="0">
              <a:solidFill>
                <a:schemeClr val="tx1"/>
              </a:solidFill>
              <a:latin typeface="Verdana"/>
              <a:ea typeface="Verdana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17909" y="2092894"/>
            <a:ext cx="4768667" cy="2199889"/>
          </a:xfrm>
          <a:ln>
            <a:solidFill>
              <a:srgbClr val="F16E00"/>
            </a:solidFill>
          </a:ln>
        </p:spPr>
        <p:txBody>
          <a:bodyPr/>
          <a:lstStyle/>
          <a:p>
            <a:pPr marL="560388" lvl="3" indent="-342900">
              <a:spcBef>
                <a:spcPts val="1200"/>
              </a:spcBef>
              <a:buClr>
                <a:schemeClr val="bg2"/>
              </a:buClr>
              <a:buFont typeface="+mj-lt"/>
              <a:buAutoNum type="arabicPeriod"/>
            </a:pPr>
            <a:r>
              <a:rPr lang="fr-FR" sz="1800">
                <a:latin typeface="Verdana"/>
                <a:ea typeface="Verdana"/>
              </a:rPr>
              <a:t>Sélectionnez le menu « Fichier » puis « Enregistrer sous »</a:t>
            </a:r>
          </a:p>
          <a:p>
            <a:pPr marL="560388" lvl="3" indent="-342900">
              <a:spcBef>
                <a:spcPts val="1200"/>
              </a:spcBef>
              <a:buClr>
                <a:schemeClr val="bg2"/>
              </a:buClr>
              <a:buFont typeface="+mj-lt"/>
              <a:buAutoNum type="arabicPeriod"/>
            </a:pPr>
            <a:r>
              <a:rPr lang="fr-FR" sz="1800">
                <a:solidFill>
                  <a:schemeClr val="tx1"/>
                </a:solidFill>
                <a:latin typeface="Verdana"/>
                <a:ea typeface="Verdana"/>
              </a:rPr>
              <a:t>Sélectionnez le format PDF et cliquez sur « Plus d’options » en dessous</a:t>
            </a:r>
          </a:p>
          <a:p>
            <a:pPr marL="560388" lvl="3" indent="-342900">
              <a:spcBef>
                <a:spcPts val="1200"/>
              </a:spcBef>
              <a:buClr>
                <a:schemeClr val="bg2"/>
              </a:buClr>
              <a:buFont typeface="+mj-lt"/>
              <a:buAutoNum type="arabicPeriod"/>
            </a:pPr>
            <a:r>
              <a:rPr lang="fr-FR" sz="1800">
                <a:solidFill>
                  <a:schemeClr val="tx1"/>
                </a:solidFill>
                <a:latin typeface="Verdana"/>
                <a:ea typeface="Verdana"/>
              </a:rPr>
              <a:t>Cliquez sur « Options… » et cochez la case </a:t>
            </a:r>
            <a:r>
              <a:rPr lang="fr-FR" sz="1800">
                <a:solidFill>
                  <a:schemeClr val="accent1"/>
                </a:solidFill>
                <a:latin typeface="Verdana"/>
                <a:ea typeface="Verdana"/>
              </a:rPr>
              <a:t>"</a:t>
            </a:r>
            <a:r>
              <a:rPr lang="fr-FR" sz="1800">
                <a:solidFill>
                  <a:srgbClr val="F16E00"/>
                </a:solidFill>
                <a:latin typeface="Verdana"/>
                <a:ea typeface="Verdana"/>
              </a:rPr>
              <a:t>Balises de structure de document pour l'accessibilité"</a:t>
            </a:r>
          </a:p>
          <a:p>
            <a:pPr marL="217488" lvl="3" indent="0">
              <a:buNone/>
            </a:pPr>
            <a:endParaRPr lang="fr-FR"/>
          </a:p>
          <a:p>
            <a:pPr marL="217488" lvl="3" indent="0">
              <a:buNone/>
            </a:pPr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FE9109F-F716-4F15-BF35-245012BFF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948" y="1513474"/>
            <a:ext cx="3775754" cy="33587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4CFB8B-D897-455A-84B7-BC6DD10FD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57361" y="4353194"/>
            <a:ext cx="1000223" cy="222738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8D43DD-10B7-4992-9534-508679AA7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69931" y="3490118"/>
            <a:ext cx="1815403" cy="222738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21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A8C4C-74CC-EA4B-E06D-83CDBD8C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68288"/>
            <a:ext cx="8424936" cy="1151334"/>
          </a:xfrm>
        </p:spPr>
        <p:txBody>
          <a:bodyPr/>
          <a:lstStyle/>
          <a:p>
            <a:r>
              <a:rPr lang="fr-FR"/>
              <a:t>R</a:t>
            </a:r>
            <a:r>
              <a:rPr lang="fr-FR" sz="4000">
                <a:latin typeface="Verdana" panose="020B0604030504040204" pitchFamily="34" charset="0"/>
                <a:ea typeface="Verdana" panose="020B0604030504040204" pitchFamily="34" charset="0"/>
              </a:rPr>
              <a:t>ecommandations communes aux outils d’Office 365 : texte</a:t>
            </a:r>
            <a:endParaRPr lang="fr-F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794918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A8C4C-74CC-EA4B-E06D-83CDBD8C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68288"/>
            <a:ext cx="8424936" cy="1151334"/>
          </a:xfrm>
        </p:spPr>
        <p:txBody>
          <a:bodyPr/>
          <a:lstStyle/>
          <a:p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Les recommandations spécifiques à Word</a:t>
            </a:r>
          </a:p>
        </p:txBody>
      </p:sp>
    </p:spTree>
    <p:extLst>
      <p:ext uri="{BB962C8B-B14F-4D97-AF65-F5344CB8AC3E}">
        <p14:creationId xmlns:p14="http://schemas.microsoft.com/office/powerpoint/2010/main" val="606700188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D63B286C-3A24-E06B-3C47-B5117BA77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188" y="1649006"/>
            <a:ext cx="4668278" cy="236822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Structurer le contenu avec des titres de niveau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75804" y="771550"/>
            <a:ext cx="6768256" cy="742950"/>
          </a:xfrm>
        </p:spPr>
        <p:txBody>
          <a:bodyPr>
            <a:normAutofit/>
          </a:bodyPr>
          <a:lstStyle/>
          <a:p>
            <a:r>
              <a:rPr lang="fr-FR" sz="1600" b="1">
                <a:solidFill>
                  <a:srgbClr val="0A6E31"/>
                </a:solidFill>
                <a:ea typeface="+mj-ea"/>
                <a:cs typeface="+mj-cs"/>
              </a:rPr>
              <a:t>Recommandations </a:t>
            </a:r>
            <a:endParaRPr lang="fr-FR" b="1">
              <a:solidFill>
                <a:srgbClr val="0A6E31"/>
              </a:solidFill>
              <a:ea typeface="+mj-ea"/>
              <a:cs typeface="+mj-cs"/>
            </a:endParaRPr>
          </a:p>
          <a:p>
            <a:pPr marL="285750" indent="-285750">
              <a:buClr>
                <a:srgbClr val="0A6E31"/>
              </a:buClr>
              <a:buSzPct val="90000"/>
              <a:buFont typeface="Wingdings" panose="05000000000000000000" pitchFamily="2" charset="2"/>
              <a:buChar char="ü"/>
            </a:pPr>
            <a:r>
              <a:rPr lang="fr-FR"/>
              <a:t>Structurer le contenu en s’appuyant sur les outils de Styles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29585A59-0731-413D-81F4-3B5BA0038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342" b="83675"/>
          <a:stretch/>
        </p:blipFill>
        <p:spPr bwMode="auto">
          <a:xfrm>
            <a:off x="7884368" y="2355726"/>
            <a:ext cx="360040" cy="36004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809289A-3AD5-72A5-9E5C-A56FCEEBD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842467"/>
            <a:ext cx="638175" cy="476250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3E1BA6A5-2F30-3314-0471-2BD95AE394F2}"/>
              </a:ext>
            </a:extLst>
          </p:cNvPr>
          <p:cNvSpPr txBox="1">
            <a:spLocks/>
          </p:cNvSpPr>
          <p:nvPr/>
        </p:nvSpPr>
        <p:spPr>
          <a:xfrm>
            <a:off x="575804" y="1398611"/>
            <a:ext cx="3744416" cy="33321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0A6E31"/>
              </a:buClr>
              <a:buSzPct val="90000"/>
              <a:buFont typeface="Wingdings" panose="05000000000000000000" pitchFamily="2" charset="2"/>
              <a:buChar char="ü"/>
            </a:pPr>
            <a:r>
              <a:rPr lang="fr-FR"/>
              <a:t>Utiliser</a:t>
            </a:r>
            <a:r>
              <a:rPr lang="fr-FR">
                <a:solidFill>
                  <a:srgbClr val="00B050"/>
                </a:solidFill>
              </a:rPr>
              <a:t> </a:t>
            </a:r>
            <a:r>
              <a:rPr lang="fr-FR"/>
              <a:t>les styles de </a:t>
            </a:r>
            <a:r>
              <a:rPr lang="fr-FR">
                <a:solidFill>
                  <a:srgbClr val="0A6E31"/>
                </a:solidFill>
              </a:rPr>
              <a:t>titre de niveau </a:t>
            </a:r>
            <a:r>
              <a:rPr lang="fr-FR"/>
              <a:t>pour hiérarchiser les titres du contenu</a:t>
            </a:r>
          </a:p>
          <a:p>
            <a:pPr marL="285750" indent="-285750">
              <a:buClr>
                <a:srgbClr val="0A6E31"/>
              </a:buClr>
              <a:buSzPct val="90000"/>
              <a:buFont typeface="Wingdings" panose="05000000000000000000" pitchFamily="2" charset="2"/>
              <a:buChar char="ü"/>
            </a:pPr>
            <a:r>
              <a:rPr lang="fr-FR" b="1"/>
              <a:t>Utiliser le style </a:t>
            </a:r>
            <a:r>
              <a:rPr lang="fr-FR" b="1">
                <a:solidFill>
                  <a:srgbClr val="0A6E31"/>
                </a:solidFill>
              </a:rPr>
              <a:t>« Normal » pour les textes</a:t>
            </a:r>
            <a:r>
              <a:rPr lang="fr-FR" b="1"/>
              <a:t> </a:t>
            </a:r>
          </a:p>
          <a:p>
            <a:pPr marL="285750" indent="-285750">
              <a:buClr>
                <a:srgbClr val="0A6E31"/>
              </a:buClr>
              <a:buSzPct val="90000"/>
              <a:buFont typeface="Wingdings" panose="05000000000000000000" pitchFamily="2" charset="2"/>
              <a:buChar char="ü"/>
            </a:pPr>
            <a:r>
              <a:rPr lang="fr-FR">
                <a:solidFill>
                  <a:srgbClr val="0A6E31"/>
                </a:solidFill>
              </a:rPr>
              <a:t>Hiérarchiser les titres </a:t>
            </a:r>
            <a:r>
              <a:rPr lang="fr-FR"/>
              <a:t>en suivant un ordre logique sans saut (titre 1 puis 2 puis 3…) </a:t>
            </a:r>
            <a:br>
              <a:rPr lang="fr-FR"/>
            </a:br>
            <a:endParaRPr lang="fr-FR"/>
          </a:p>
          <a:p>
            <a:r>
              <a:rPr lang="fr-FR"/>
              <a:t>Utiliser des titres permet : </a:t>
            </a:r>
          </a:p>
          <a:p>
            <a:pPr lvl="2"/>
            <a:r>
              <a:rPr lang="fr-FR">
                <a:solidFill>
                  <a:srgbClr val="000000"/>
                </a:solidFill>
              </a:rPr>
              <a:t>à tous les utilisateurs, de déduire et de comprendre la structure du contenu. </a:t>
            </a:r>
          </a:p>
          <a:p>
            <a:pPr lvl="2"/>
            <a:r>
              <a:rPr lang="fr-FR">
                <a:solidFill>
                  <a:srgbClr val="000000"/>
                </a:solidFill>
              </a:rPr>
              <a:t>pour des utilisateurs déficients visuels,</a:t>
            </a:r>
            <a:br>
              <a:rPr lang="fr-FR">
                <a:solidFill>
                  <a:srgbClr val="000000"/>
                </a:solidFill>
              </a:rPr>
            </a:br>
            <a:r>
              <a:rPr lang="fr-FR">
                <a:solidFill>
                  <a:srgbClr val="000000"/>
                </a:solidFill>
              </a:rPr>
              <a:t>de naviguer et d’accéder plus facilement au contenu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8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A8C4C-74CC-EA4B-E06D-83CDBD8C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68288"/>
            <a:ext cx="8424936" cy="1151334"/>
          </a:xfrm>
        </p:spPr>
        <p:txBody>
          <a:bodyPr/>
          <a:lstStyle/>
          <a:p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Les recommandations spécifiques à PowerPoint</a:t>
            </a:r>
          </a:p>
        </p:txBody>
      </p:sp>
    </p:spTree>
    <p:extLst>
      <p:ext uri="{BB962C8B-B14F-4D97-AF65-F5344CB8AC3E}">
        <p14:creationId xmlns:p14="http://schemas.microsoft.com/office/powerpoint/2010/main" val="3508375310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8730" y="196594"/>
            <a:ext cx="8706540" cy="533451"/>
          </a:xfrm>
        </p:spPr>
        <p:txBody>
          <a:bodyPr/>
          <a:lstStyle/>
          <a:p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Structurez le contenu avec des masques de diapositive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57204" y="730045"/>
            <a:ext cx="3694471" cy="2558845"/>
          </a:xfrm>
        </p:spPr>
        <p:txBody>
          <a:bodyPr>
            <a:noAutofit/>
          </a:bodyPr>
          <a:lstStyle/>
          <a:p>
            <a:pPr lvl="2"/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Les masques de diapositives permettent de définir des éléments qui seront pris en compte par le </a:t>
            </a:r>
            <a:r>
              <a:rPr lang="fr-FR" sz="1600" b="1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 « Plan »</a:t>
            </a: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  <a:p>
            <a:pPr lvl="3"/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Le mode « Plan » affiche le titre et le ou les textes de chaque diapositive.</a:t>
            </a:r>
          </a:p>
          <a:p>
            <a:pPr lvl="3"/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Les titres de diapositives permettent aux personnes déficientes visuelles de </a:t>
            </a:r>
            <a:r>
              <a:rPr lang="fr-FR" sz="1600" b="1">
                <a:solidFill>
                  <a:srgbClr val="F16E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percevoir le contenu global de la présentation</a:t>
            </a: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AA281E-6B6C-4CD7-C46B-EDE125905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149" y="892277"/>
            <a:ext cx="4735122" cy="2119832"/>
          </a:xfrm>
          <a:prstGeom prst="rect">
            <a:avLst/>
          </a:prstGeo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DE25366-9ECA-2A78-0EDD-B9B5B06D32E5}"/>
              </a:ext>
            </a:extLst>
          </p:cNvPr>
          <p:cNvSpPr txBox="1">
            <a:spLocks/>
          </p:cNvSpPr>
          <p:nvPr/>
        </p:nvSpPr>
        <p:spPr>
          <a:xfrm>
            <a:off x="233516" y="3532240"/>
            <a:ext cx="8527026" cy="10176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7488" lvl="3" indent="0">
              <a:buFont typeface="Arial" charset="0"/>
              <a:buNone/>
            </a:pPr>
            <a:r>
              <a:rPr lang="fr-FR" sz="1600" b="1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Recommandations</a:t>
            </a:r>
          </a:p>
          <a:p>
            <a:pPr lvl="3">
              <a:buFontTx/>
              <a:buChar char="-"/>
            </a:pP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Utilisez des </a:t>
            </a:r>
            <a:r>
              <a:rPr lang="fr-FR" sz="1600" b="1">
                <a:solidFill>
                  <a:srgbClr val="F16E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titres uniques </a:t>
            </a: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pour chaque diapositive. </a:t>
            </a:r>
          </a:p>
          <a:p>
            <a:pPr lvl="3">
              <a:buFontTx/>
              <a:buChar char="-"/>
            </a:pP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Si plusieurs diapositives se rapportent au même sujet, pensez à </a:t>
            </a:r>
            <a:r>
              <a:rPr lang="fr-FR" sz="1600" b="1">
                <a:solidFill>
                  <a:srgbClr val="F16E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ajouter « suite » à la fin du titre</a:t>
            </a: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 de la diapositive.</a:t>
            </a:r>
          </a:p>
        </p:txBody>
      </p:sp>
    </p:spTree>
    <p:extLst>
      <p:ext uri="{BB962C8B-B14F-4D97-AF65-F5344CB8AC3E}">
        <p14:creationId xmlns:p14="http://schemas.microsoft.com/office/powerpoint/2010/main" val="299371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1595" y="255587"/>
            <a:ext cx="8684417" cy="742950"/>
          </a:xfrm>
        </p:spPr>
        <p:txBody>
          <a:bodyPr/>
          <a:lstStyle/>
          <a:p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Structurez le contenu avec des masques de diapositive - suite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98780" y="1117574"/>
            <a:ext cx="4837644" cy="3332163"/>
          </a:xfrm>
        </p:spPr>
        <p:txBody>
          <a:bodyPr>
            <a:noAutofit/>
          </a:bodyPr>
          <a:lstStyle/>
          <a:p>
            <a:pPr lvl="2"/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Créez autant de masques de diapositives que nécessaires</a:t>
            </a:r>
          </a:p>
          <a:p>
            <a:pPr lvl="3"/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Aller dans Affichage, masque de diapositive</a:t>
            </a:r>
          </a:p>
          <a:p>
            <a:pPr lvl="3"/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Insérer une diapositive</a:t>
            </a:r>
          </a:p>
          <a:p>
            <a:pPr lvl="3"/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Puis insérer un espace réservé (autant que souhaité)</a:t>
            </a:r>
          </a:p>
          <a:p>
            <a:pPr lvl="3"/>
            <a:endParaRPr lang="fr-FR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3"/>
            <a:endParaRPr lang="fr-FR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2"/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Évitez d’ajouter ponctuellement des zones de texte ou des images sans passer par les masques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F7986B-2B31-42DC-86F9-1DCE44359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5" r="77254" b="75200"/>
          <a:stretch/>
        </p:blipFill>
        <p:spPr>
          <a:xfrm>
            <a:off x="5596464" y="843558"/>
            <a:ext cx="3296016" cy="37252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2C103A-6D09-4EA8-BA24-69DD673C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01839" y="1169442"/>
            <a:ext cx="720080" cy="733206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9C16EC-8508-47D3-89D2-B5E1BA85A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1919" y="1298088"/>
            <a:ext cx="588107" cy="26555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50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0135" y="290064"/>
            <a:ext cx="8064896" cy="742950"/>
          </a:xfrm>
          <a:prstGeom prst="rect">
            <a:avLst/>
          </a:prstGeom>
        </p:spPr>
        <p:txBody>
          <a:bodyPr/>
          <a:lstStyle/>
          <a:p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Vérifiez que l’ordre de lecture est logique dans chaque diapositive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D2E388FC-F4F5-2E0B-1B0C-BD7F7038064B}"/>
              </a:ext>
            </a:extLst>
          </p:cNvPr>
          <p:cNvSpPr txBox="1">
            <a:spLocks/>
          </p:cNvSpPr>
          <p:nvPr/>
        </p:nvSpPr>
        <p:spPr>
          <a:xfrm>
            <a:off x="442453" y="1092006"/>
            <a:ext cx="8259096" cy="50600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spcBef>
                <a:spcPts val="600"/>
              </a:spcBef>
              <a:buClr>
                <a:srgbClr val="00B050"/>
              </a:buClr>
              <a:buSzPct val="90000"/>
              <a:buFont typeface="Arial" charset="0"/>
              <a:buNone/>
            </a:pP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Les personnes qui ne peuvent pas voir la diapositive entendront la lecture dans un ordre spécifique du texte, des formes et du contenu.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42452" y="1673604"/>
            <a:ext cx="5531107" cy="3202401"/>
          </a:xfrm>
        </p:spPr>
        <p:txBody>
          <a:bodyPr>
            <a:noAutofit/>
          </a:bodyPr>
          <a:lstStyle/>
          <a:p>
            <a:pPr marL="0" lvl="3" indent="0">
              <a:spcBef>
                <a:spcPts val="600"/>
              </a:spcBef>
              <a:buClr>
                <a:srgbClr val="00B050"/>
              </a:buClr>
              <a:buSzPct val="90000"/>
              <a:buNone/>
            </a:pP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Pour vérifier que les éléments seront lus dans le bon ordre par un lecteur d’écran, faite : </a:t>
            </a:r>
          </a:p>
          <a:p>
            <a:pPr marL="187325" lvl="4" indent="0">
              <a:spcBef>
                <a:spcPts val="600"/>
              </a:spcBef>
              <a:buClr>
                <a:srgbClr val="00B050"/>
              </a:buClr>
              <a:buSzPct val="90000"/>
              <a:buNone/>
            </a:pP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Menu vérifier l’accessibilité / Volet sens de lecture</a:t>
            </a:r>
          </a:p>
          <a:p>
            <a:pPr marL="2160000" lvl="4" indent="0">
              <a:spcBef>
                <a:spcPts val="600"/>
              </a:spcBef>
              <a:buClr>
                <a:srgbClr val="00B050"/>
              </a:buClr>
              <a:buSzPct val="90000"/>
              <a:buNone/>
            </a:pP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OU</a:t>
            </a:r>
          </a:p>
          <a:p>
            <a:pPr marL="187325" lvl="4" indent="0">
              <a:spcBef>
                <a:spcPts val="600"/>
              </a:spcBef>
              <a:buClr>
                <a:srgbClr val="00B050"/>
              </a:buClr>
              <a:buSzPct val="90000"/>
              <a:buNone/>
            </a:pP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Dans avertissements, « Vérifier le sens de lecture » </a:t>
            </a:r>
          </a:p>
          <a:p>
            <a:pPr marL="187325" lvl="4" indent="0">
              <a:spcBef>
                <a:spcPts val="600"/>
              </a:spcBef>
              <a:buClr>
                <a:srgbClr val="00B050"/>
              </a:buClr>
              <a:buSzPct val="90000"/>
              <a:buNone/>
            </a:pP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Sélectionner une diapositive et ouvrir la liste déroulante. </a:t>
            </a:r>
          </a:p>
          <a:p>
            <a:pPr marL="187325" lvl="4" indent="0">
              <a:spcBef>
                <a:spcPts val="600"/>
              </a:spcBef>
              <a:buClr>
                <a:srgbClr val="00B050"/>
              </a:buClr>
              <a:buSzPct val="90000"/>
              <a:buNone/>
            </a:pP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Sélectionner  « Vérifier l’ordre des objets »</a:t>
            </a:r>
          </a:p>
          <a:p>
            <a:pPr marL="187325" lvl="4" indent="0">
              <a:spcBef>
                <a:spcPts val="600"/>
              </a:spcBef>
              <a:buClr>
                <a:srgbClr val="00B050"/>
              </a:buClr>
              <a:buSzPct val="90000"/>
              <a:buNone/>
            </a:pPr>
            <a:endParaRPr lang="fr-FR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lvl="3" indent="0">
              <a:spcBef>
                <a:spcPts val="600"/>
              </a:spcBef>
              <a:buClr>
                <a:srgbClr val="00B050"/>
              </a:buClr>
              <a:buSzPct val="90000"/>
              <a:buNone/>
            </a:pPr>
            <a:r>
              <a:rPr lang="fr-FR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Recommandations</a:t>
            </a:r>
          </a:p>
          <a:p>
            <a:pPr marL="473075" lvl="4" indent="-285750">
              <a:spcBef>
                <a:spcPts val="6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§"/>
            </a:pP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donner  un ordre logique au sens de lecture</a:t>
            </a:r>
            <a:b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 (de haut en bas, de + important vers le - important) </a:t>
            </a:r>
          </a:p>
          <a:p>
            <a:pPr marL="473075" lvl="4" indent="-285750">
              <a:spcBef>
                <a:spcPts val="6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§"/>
            </a:pP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afficher ou non les différents éléments pour un lecteur d’écran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F15A22F-8D63-4360-B32E-8A4289300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00" t="20586" b="27590"/>
          <a:stretch/>
        </p:blipFill>
        <p:spPr>
          <a:xfrm>
            <a:off x="6017782" y="2171932"/>
            <a:ext cx="3008786" cy="234403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27B1A91A-CFF9-41D0-A874-C6860A4BE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9854" y="3651870"/>
            <a:ext cx="1392586" cy="365769"/>
          </a:xfrm>
          <a:prstGeom prst="ellipse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3F7C248C-967D-4825-B0E2-385A25136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518794">
            <a:off x="7024034" y="2687048"/>
            <a:ext cx="1120170" cy="498913"/>
          </a:xfrm>
          <a:prstGeom prst="rightArrow">
            <a:avLst>
              <a:gd name="adj1" fmla="val 27174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120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A8C4C-74CC-EA4B-E06D-83CDBD8C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68288"/>
            <a:ext cx="8424936" cy="1151334"/>
          </a:xfrm>
        </p:spPr>
        <p:txBody>
          <a:bodyPr/>
          <a:lstStyle/>
          <a:p>
            <a:r>
              <a:rPr lang="fr-FR" dirty="0"/>
              <a:t>R</a:t>
            </a:r>
            <a:r>
              <a:rPr lang="fr-FR" sz="4000" dirty="0">
                <a:latin typeface="Verdana" panose="020B0604030504040204" pitchFamily="34" charset="0"/>
                <a:ea typeface="Verdana" panose="020B0604030504040204" pitchFamily="34" charset="0"/>
              </a:rPr>
              <a:t>ecommandations communes aux outils d’Office 365 : vérifier l’accessibilité</a:t>
            </a:r>
            <a:endParaRPr lang="fr-FR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58786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512" y="268288"/>
            <a:ext cx="8712968" cy="742950"/>
          </a:xfrm>
          <a:prstGeom prst="rect">
            <a:avLst/>
          </a:prstGeom>
        </p:spPr>
        <p:txBody>
          <a:bodyPr/>
          <a:lstStyle/>
          <a:p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Vérifier systématiquement l’accessibilité de votre document avant de le diffuser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0CEDA98-4C0A-8FDE-C1D5-55019868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34094"/>
            <a:ext cx="6444208" cy="2201108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A013826-7DA3-F8D1-AEF8-EEF50F104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55515" y="934094"/>
            <a:ext cx="620541" cy="269504"/>
          </a:xfrm>
          <a:prstGeom prst="roundRect">
            <a:avLst/>
          </a:prstGeom>
          <a:noFill/>
          <a:ln w="57150">
            <a:solidFill>
              <a:srgbClr val="F16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8B3040D-4DAB-3AAF-CE49-808193658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3648" y="1647411"/>
            <a:ext cx="1224136" cy="216000"/>
          </a:xfrm>
          <a:prstGeom prst="roundRect">
            <a:avLst/>
          </a:prstGeom>
          <a:noFill/>
          <a:ln w="57150">
            <a:solidFill>
              <a:srgbClr val="F16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1D2E0FE-2696-4D58-88B5-7A5FC21A7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3648" y="1159104"/>
            <a:ext cx="548533" cy="488308"/>
          </a:xfrm>
          <a:prstGeom prst="roundRect">
            <a:avLst/>
          </a:prstGeom>
          <a:noFill/>
          <a:ln w="57150">
            <a:solidFill>
              <a:srgbClr val="F16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51BFAA1-3E0B-129D-9CF8-AC7749CA7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464" y="1400986"/>
            <a:ext cx="2052429" cy="3296324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4384CA9-8A15-2588-1512-8275A9946977}"/>
              </a:ext>
            </a:extLst>
          </p:cNvPr>
          <p:cNvSpPr txBox="1">
            <a:spLocks/>
          </p:cNvSpPr>
          <p:nvPr/>
        </p:nvSpPr>
        <p:spPr>
          <a:xfrm>
            <a:off x="171336" y="3357568"/>
            <a:ext cx="5793366" cy="1253655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6725" marR="0" lvl="2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6E0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altLang="fr-FR" sz="1800" b="0" i="0" u="none" strike="noStrike" kern="1200" cap="none" spc="-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Ouvrez le menu « </a:t>
            </a:r>
            <a:r>
              <a:rPr kumimoji="0" lang="fr-FR" sz="1800" b="0" i="0" u="none" strike="noStrike" kern="1200" cap="none" spc="-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Révision » / « Vérifier l’accessibilité » / « Vérifier l’accessibilité ».</a:t>
            </a:r>
          </a:p>
          <a:p>
            <a:pPr marL="466725" marR="0" lvl="2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6E0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800" b="0" i="0" u="none" strike="noStrike" kern="1200" cap="none" spc="-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S’il y en a, corriger les erreurs détectées en suivant les conseils proposés.</a:t>
            </a:r>
          </a:p>
        </p:txBody>
      </p:sp>
    </p:spTree>
    <p:extLst>
      <p:ext uri="{BB962C8B-B14F-4D97-AF65-F5344CB8AC3E}">
        <p14:creationId xmlns:p14="http://schemas.microsoft.com/office/powerpoint/2010/main" val="2603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32AFAEF-B06C-461A-AC5F-E5ED9DAE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Verdana" panose="020B0604030504040204" pitchFamily="34" charset="0"/>
                <a:ea typeface="Verdana" panose="020B0604030504040204" pitchFamily="34" charset="0"/>
              </a:rPr>
              <a:t>Ce qui est détecté par « Vérifier l’accessibilité »</a:t>
            </a:r>
          </a:p>
        </p:txBody>
      </p:sp>
      <p:graphicFrame>
        <p:nvGraphicFramePr>
          <p:cNvPr id="9" name="Tableau 9">
            <a:extLst>
              <a:ext uri="{FF2B5EF4-FFF2-40B4-BE49-F238E27FC236}">
                <a16:creationId xmlns:a16="http://schemas.microsoft.com/office/drawing/2014/main" id="{4815366D-7166-4054-998B-0BA130BB34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1973635"/>
              </p:ext>
            </p:extLst>
          </p:nvPr>
        </p:nvGraphicFramePr>
        <p:xfrm>
          <a:off x="339962" y="590504"/>
          <a:ext cx="8622916" cy="4086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2281">
                  <a:extLst>
                    <a:ext uri="{9D8B030D-6E8A-4147-A177-3AD203B41FA5}">
                      <a16:colId xmlns:a16="http://schemas.microsoft.com/office/drawing/2014/main" val="3013553918"/>
                    </a:ext>
                  </a:extLst>
                </a:gridCol>
                <a:gridCol w="2552116">
                  <a:extLst>
                    <a:ext uri="{9D8B030D-6E8A-4147-A177-3AD203B41FA5}">
                      <a16:colId xmlns:a16="http://schemas.microsoft.com/office/drawing/2014/main" val="3169216572"/>
                    </a:ext>
                  </a:extLst>
                </a:gridCol>
                <a:gridCol w="2488519">
                  <a:extLst>
                    <a:ext uri="{9D8B030D-6E8A-4147-A177-3AD203B41FA5}">
                      <a16:colId xmlns:a16="http://schemas.microsoft.com/office/drawing/2014/main" val="2381639845"/>
                    </a:ext>
                  </a:extLst>
                </a:gridCol>
              </a:tblGrid>
              <a:tr h="381905">
                <a:tc>
                  <a:txBody>
                    <a:bodyPr/>
                    <a:lstStyle/>
                    <a:p>
                      <a:r>
                        <a:rPr lang="fr-FR" sz="1600">
                          <a:latin typeface="Verdana"/>
                          <a:ea typeface="Verdana"/>
                        </a:rPr>
                        <a:t>Thème</a:t>
                      </a:r>
                    </a:p>
                  </a:txBody>
                  <a:tcPr>
                    <a:solidFill>
                      <a:srgbClr val="F16E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>
                          <a:latin typeface="Verdana"/>
                          <a:ea typeface="Verdana"/>
                        </a:rPr>
                        <a:t>Détecte</a:t>
                      </a:r>
                    </a:p>
                  </a:txBody>
                  <a:tcPr>
                    <a:solidFill>
                      <a:srgbClr val="F16E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>
                          <a:latin typeface="Verdana"/>
                          <a:ea typeface="Verdana"/>
                        </a:rPr>
                        <a:t>Ne détecte pas</a:t>
                      </a:r>
                    </a:p>
                  </a:txBody>
                  <a:tcPr>
                    <a:solidFill>
                      <a:srgbClr val="F16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944456"/>
                  </a:ext>
                </a:extLst>
              </a:tr>
              <a:tr h="349540">
                <a:tc>
                  <a:txBody>
                    <a:bodyPr/>
                    <a:lstStyle/>
                    <a:p>
                      <a:r>
                        <a:rPr lang="fr-FR" sz="1400">
                          <a:latin typeface="Verdana"/>
                          <a:ea typeface="Verdana"/>
                        </a:rPr>
                        <a:t>Mise en forme par masques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>
                        <a:latin typeface="Verdana"/>
                        <a:ea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latin typeface="Verdana"/>
                          <a:ea typeface="Verdana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49114"/>
                  </a:ext>
                </a:extLst>
              </a:tr>
              <a:tr h="524310">
                <a:tc>
                  <a:txBody>
                    <a:bodyPr/>
                    <a:lstStyle/>
                    <a:p>
                      <a:r>
                        <a:rPr lang="fr-FR" sz="1400">
                          <a:latin typeface="Verdana"/>
                          <a:ea typeface="Verdana"/>
                        </a:rPr>
                        <a:t>Titre de diapositives manquant ou en 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>
                          <a:latin typeface="Verdana"/>
                          <a:ea typeface="Verdana"/>
                        </a:rPr>
                        <a:t>X</a:t>
                      </a:r>
                    </a:p>
                    <a:p>
                      <a:endParaRPr lang="fr-FR" sz="1400">
                        <a:latin typeface="Verdana"/>
                        <a:ea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>
                        <a:latin typeface="Verdana"/>
                        <a:ea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173026"/>
                  </a:ext>
                </a:extLst>
              </a:tr>
              <a:tr h="524310">
                <a:tc>
                  <a:txBody>
                    <a:bodyPr/>
                    <a:lstStyle/>
                    <a:p>
                      <a:r>
                        <a:rPr lang="fr-FR" sz="1400">
                          <a:latin typeface="Verdana"/>
                          <a:ea typeface="Verdana"/>
                        </a:rPr>
                        <a:t>Police avec </a:t>
                      </a:r>
                      <a:r>
                        <a:rPr lang="fr-FR" sz="1400" err="1">
                          <a:latin typeface="Verdana"/>
                          <a:ea typeface="Verdana"/>
                        </a:rPr>
                        <a:t>serif</a:t>
                      </a:r>
                      <a:r>
                        <a:rPr lang="fr-FR" sz="1400">
                          <a:latin typeface="Verdana"/>
                          <a:ea typeface="Verdana"/>
                        </a:rPr>
                        <a:t> (empattement)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>
                        <a:latin typeface="Verdana"/>
                        <a:ea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latin typeface="Verdana"/>
                          <a:ea typeface="Verdana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283957"/>
                  </a:ext>
                </a:extLst>
              </a:tr>
              <a:tr h="304229">
                <a:tc>
                  <a:txBody>
                    <a:bodyPr/>
                    <a:lstStyle/>
                    <a:p>
                      <a:r>
                        <a:rPr lang="fr-FR" sz="1400">
                          <a:latin typeface="Verdana"/>
                          <a:ea typeface="Verdana"/>
                        </a:rPr>
                        <a:t>Accentuation, langue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latin typeface="Verdana"/>
                          <a:ea typeface="Verdana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>
                        <a:latin typeface="Verdana"/>
                        <a:ea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56758"/>
                  </a:ext>
                </a:extLst>
              </a:tr>
              <a:tr h="498418">
                <a:tc>
                  <a:txBody>
                    <a:bodyPr/>
                    <a:lstStyle/>
                    <a:p>
                      <a:r>
                        <a:rPr lang="fr-FR" sz="1400">
                          <a:latin typeface="Verdana"/>
                          <a:ea typeface="Verdana"/>
                        </a:rPr>
                        <a:t>Mise en forme du texte avec touches ENTREE, ESPACE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>
                        <a:latin typeface="Verdana"/>
                        <a:ea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latin typeface="Verdana"/>
                          <a:ea typeface="Verdana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16364"/>
                  </a:ext>
                </a:extLst>
              </a:tr>
              <a:tr h="304229">
                <a:tc>
                  <a:txBody>
                    <a:bodyPr/>
                    <a:lstStyle/>
                    <a:p>
                      <a:r>
                        <a:rPr lang="fr-FR" sz="1400">
                          <a:latin typeface="Verdana"/>
                          <a:ea typeface="Verdana"/>
                        </a:rPr>
                        <a:t>Contrastes de couleur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latin typeface="Verdana"/>
                          <a:ea typeface="Verdana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>
                        <a:latin typeface="Verdana"/>
                        <a:ea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338268"/>
                  </a:ext>
                </a:extLst>
              </a:tr>
              <a:tr h="524310">
                <a:tc>
                  <a:txBody>
                    <a:bodyPr/>
                    <a:lstStyle/>
                    <a:p>
                      <a:r>
                        <a:rPr lang="fr-FR" sz="1400">
                          <a:latin typeface="Verdana"/>
                          <a:ea typeface="Verdana"/>
                        </a:rPr>
                        <a:t>Image, illustration, objet incorporé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latin typeface="Verdana"/>
                          <a:ea typeface="Verdana"/>
                        </a:rPr>
                        <a:t>Sans texte de remplacement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latin typeface="Verdana"/>
                          <a:ea typeface="Verdana"/>
                        </a:rPr>
                        <a:t>Pertinence du texte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979035"/>
                  </a:ext>
                </a:extLst>
              </a:tr>
              <a:tr h="349540">
                <a:tc>
                  <a:txBody>
                    <a:bodyPr/>
                    <a:lstStyle/>
                    <a:p>
                      <a:r>
                        <a:rPr lang="fr-FR" sz="1400">
                          <a:latin typeface="Verdana"/>
                          <a:ea typeface="Verdana"/>
                        </a:rPr>
                        <a:t>Intitulé d’un lien hypertexte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>
                        <a:latin typeface="Verdana"/>
                        <a:ea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latin typeface="Verdana"/>
                          <a:ea typeface="Verdana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64535"/>
                  </a:ext>
                </a:extLst>
              </a:tr>
              <a:tr h="30422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>
                          <a:latin typeface="Verdana"/>
                          <a:ea typeface="Verdana"/>
                        </a:rPr>
                        <a:t>Sens de lecture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>
                          <a:latin typeface="Verdana"/>
                          <a:ea typeface="Verdana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 sz="1400">
                        <a:latin typeface="Verdana"/>
                        <a:ea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8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09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5576" y="267494"/>
            <a:ext cx="8064896" cy="742950"/>
          </a:xfrm>
          <a:prstGeom prst="rect">
            <a:avLst/>
          </a:prstGeom>
        </p:spPr>
        <p:txBody>
          <a:bodyPr/>
          <a:lstStyle/>
          <a:p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Et pendant une présentation…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23528" y="1177130"/>
            <a:ext cx="5544616" cy="3259684"/>
          </a:xfrm>
        </p:spPr>
        <p:txBody>
          <a:bodyPr/>
          <a:lstStyle/>
          <a:p>
            <a:pPr marL="285750" indent="-285750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Exprimer oralement tout ce qui est transmis visuellement</a:t>
            </a:r>
          </a:p>
          <a:p>
            <a:pPr>
              <a:spcBef>
                <a:spcPts val="4200"/>
              </a:spcBef>
              <a:buClr>
                <a:schemeClr val="bg2"/>
              </a:buClr>
              <a:buSzPct val="100000"/>
            </a:pP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Une nouvelle option :</a:t>
            </a:r>
          </a:p>
          <a:p>
            <a:pPr marL="285750" indent="-285750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Menu « Diaporama » / Sous-titres en direct</a:t>
            </a:r>
          </a:p>
          <a:p>
            <a:pPr marL="285750" indent="-285750">
              <a:spcBef>
                <a:spcPts val="24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Si besoin, prévoir un système de </a:t>
            </a:r>
            <a:r>
              <a:rPr lang="fr-FR" err="1">
                <a:latin typeface="Verdana" panose="020B0604030504040204" pitchFamily="34" charset="0"/>
                <a:ea typeface="Verdana" panose="020B0604030504040204" pitchFamily="34" charset="0"/>
              </a:rPr>
              <a:t>vélotypie</a:t>
            </a:r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 et/ou une interprétation en langue des signes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E5DCCE-FF08-40F1-8AB8-F47D024F1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427" t="51400" r="1507" b="27600"/>
          <a:stretch/>
        </p:blipFill>
        <p:spPr>
          <a:xfrm>
            <a:off x="6084168" y="793560"/>
            <a:ext cx="2448272" cy="3556379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0167767F-7F2D-4CF4-97B2-CDA097D0D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20072" y="2067694"/>
            <a:ext cx="648072" cy="21602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84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7032" y="207855"/>
            <a:ext cx="8496943" cy="742950"/>
          </a:xfrm>
          <a:prstGeom prst="rect">
            <a:avLst/>
          </a:prstGeom>
        </p:spPr>
        <p:txBody>
          <a:bodyPr/>
          <a:lstStyle/>
          <a:p>
            <a:r>
              <a:rPr lang="fr-FR" sz="1800">
                <a:latin typeface="Verdana" panose="020B0604030504040204" pitchFamily="34" charset="0"/>
                <a:ea typeface="Verdana" panose="020B0604030504040204" pitchFamily="34" charset="0"/>
              </a:rPr>
              <a:t>Définissez la langue principale de votre document et tout changement de langue ponctuel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39489" y="1035923"/>
            <a:ext cx="3944479" cy="451947"/>
          </a:xfrm>
        </p:spPr>
        <p:txBody>
          <a:bodyPr>
            <a:noAutofit/>
          </a:bodyPr>
          <a:lstStyle/>
          <a:p>
            <a:pPr lvl="2">
              <a:buClr>
                <a:schemeClr val="bg2"/>
              </a:buClr>
              <a:buSzPct val="90000"/>
            </a:pPr>
            <a:r>
              <a:rPr lang="fr-FR" sz="1600">
                <a:latin typeface="Verdana" panose="020B0604030504040204" pitchFamily="34" charset="0"/>
                <a:ea typeface="Verdana" panose="020B0604030504040204" pitchFamily="34" charset="0"/>
              </a:rPr>
              <a:t>Un </a:t>
            </a:r>
            <a:r>
              <a:rPr lang="fr-FR" sz="1800" b="1">
                <a:solidFill>
                  <a:srgbClr val="F16E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lecteur d’écran </a:t>
            </a:r>
            <a:r>
              <a:rPr lang="fr-FR" sz="1600">
                <a:latin typeface="Verdana" panose="020B0604030504040204" pitchFamily="34" charset="0"/>
                <a:ea typeface="Verdana" panose="020B0604030504040204" pitchFamily="34" charset="0"/>
              </a:rPr>
              <a:t>est capable de lire des textes en différentes langues. Mais pour cela, il doit s’appuyer sur la langue spécifiée dans le document.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A6D12C04-E585-18C5-E325-A1B25C86E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4919126" y="699543"/>
            <a:ext cx="4055669" cy="2582124"/>
            <a:chOff x="467544" y="1646519"/>
            <a:chExt cx="4379810" cy="278849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DD275623-0E3C-AACF-1ED4-C8BAC64F1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1646519"/>
              <a:ext cx="4379810" cy="278849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010103-1531-AFEE-527B-918B0FFCF1E2}"/>
                </a:ext>
              </a:extLst>
            </p:cNvPr>
            <p:cNvSpPr/>
            <p:nvPr/>
          </p:nvSpPr>
          <p:spPr>
            <a:xfrm>
              <a:off x="469323" y="1646519"/>
              <a:ext cx="725494" cy="1589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88206F-15D6-6332-DE6F-8692914A9D29}"/>
                </a:ext>
              </a:extLst>
            </p:cNvPr>
            <p:cNvSpPr/>
            <p:nvPr/>
          </p:nvSpPr>
          <p:spPr>
            <a:xfrm>
              <a:off x="493386" y="2202971"/>
              <a:ext cx="1054278" cy="108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000000"/>
                </a:solidFill>
              </a:endParaRPr>
            </a:p>
          </p:txBody>
        </p:sp>
      </p:grp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522B8D2-156B-BFBF-3017-F6C997838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919126" y="2359519"/>
            <a:ext cx="1165042" cy="341478"/>
          </a:xfrm>
          <a:prstGeom prst="straightConnector1">
            <a:avLst/>
          </a:prstGeom>
          <a:ln w="57150">
            <a:solidFill>
              <a:srgbClr val="F16E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E616FEBF-4EE0-7349-8698-C44CED709202}"/>
              </a:ext>
            </a:extLst>
          </p:cNvPr>
          <p:cNvSpPr txBox="1">
            <a:spLocks/>
          </p:cNvSpPr>
          <p:nvPr/>
        </p:nvSpPr>
        <p:spPr>
          <a:xfrm>
            <a:off x="400756" y="2359519"/>
            <a:ext cx="4603292" cy="788295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chemeClr val="bg2"/>
              </a:buClr>
              <a:buSzPct val="90000"/>
            </a:pPr>
            <a:r>
              <a:rPr lang="fr-FR" sz="1600">
                <a:latin typeface="Verdana" panose="020B0604030504040204" pitchFamily="34" charset="0"/>
                <a:ea typeface="Verdana" panose="020B0604030504040204" pitchFamily="34" charset="0"/>
              </a:rPr>
              <a:t>Dans le menu « </a:t>
            </a:r>
            <a:r>
              <a:rPr lang="fr-FR" sz="1600" b="1">
                <a:latin typeface="Verdana" panose="020B0604030504040204" pitchFamily="34" charset="0"/>
                <a:ea typeface="Verdana" panose="020B0604030504040204" pitchFamily="34" charset="0"/>
              </a:rPr>
              <a:t>Fichier » / «  Options » / « Langue », </a:t>
            </a:r>
            <a:r>
              <a:rPr lang="fr-FR" sz="1600">
                <a:latin typeface="Verdana" panose="020B0604030504040204" pitchFamily="34" charset="0"/>
                <a:ea typeface="Verdana" panose="020B0604030504040204" pitchFamily="34" charset="0"/>
              </a:rPr>
              <a:t>définissez la </a:t>
            </a:r>
            <a:r>
              <a:rPr lang="fr-FR" sz="1600" b="1">
                <a:latin typeface="Verdana" panose="020B0604030504040204" pitchFamily="34" charset="0"/>
                <a:ea typeface="Verdana" panose="020B0604030504040204" pitchFamily="34" charset="0"/>
              </a:rPr>
              <a:t>langue principale </a:t>
            </a:r>
            <a:r>
              <a:rPr lang="fr-FR" sz="1600">
                <a:latin typeface="Verdana" panose="020B0604030504040204" pitchFamily="34" charset="0"/>
                <a:ea typeface="Verdana" panose="020B0604030504040204" pitchFamily="34" charset="0"/>
              </a:rPr>
              <a:t>du document.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2EE800EA-FE20-D58A-7E38-9F7885999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53759" y="3514421"/>
            <a:ext cx="4346979" cy="1042312"/>
            <a:chOff x="4283968" y="3871687"/>
            <a:chExt cx="4716016" cy="922224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AF8AC5E5-62D1-C345-FAE7-B9A741201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3968" y="3871687"/>
              <a:ext cx="4716016" cy="92222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A6EFA7-D0EE-2ADF-3D9A-59005B09DDE0}"/>
                </a:ext>
              </a:extLst>
            </p:cNvPr>
            <p:cNvSpPr/>
            <p:nvPr/>
          </p:nvSpPr>
          <p:spPr>
            <a:xfrm>
              <a:off x="6527662" y="4452556"/>
              <a:ext cx="1212690" cy="13541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A691AE-8AC7-F18A-21D3-14E14A4D0DF1}"/>
                </a:ext>
              </a:extLst>
            </p:cNvPr>
            <p:cNvSpPr/>
            <p:nvPr/>
          </p:nvSpPr>
          <p:spPr>
            <a:xfrm>
              <a:off x="7740352" y="3871687"/>
              <a:ext cx="492610" cy="1706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000000"/>
                </a:solidFill>
              </a:endParaRPr>
            </a:p>
          </p:txBody>
        </p:sp>
      </p:grpSp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10F9EF85-E6F2-9CDE-A85D-D51EC1E5A003}"/>
              </a:ext>
            </a:extLst>
          </p:cNvPr>
          <p:cNvSpPr txBox="1">
            <a:spLocks/>
          </p:cNvSpPr>
          <p:nvPr/>
        </p:nvSpPr>
        <p:spPr>
          <a:xfrm>
            <a:off x="395537" y="3586421"/>
            <a:ext cx="4346979" cy="1203066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chemeClr val="bg2"/>
              </a:buClr>
              <a:buSzPct val="90000"/>
            </a:pPr>
            <a:r>
              <a:rPr lang="fr-FR" sz="1600">
                <a:latin typeface="Verdana" panose="020B0604030504040204" pitchFamily="34" charset="0"/>
                <a:ea typeface="Verdana" panose="020B0604030504040204" pitchFamily="34" charset="0"/>
              </a:rPr>
              <a:t>Signalez tout </a:t>
            </a:r>
            <a:r>
              <a:rPr lang="fr-FR" sz="1600" b="1">
                <a:latin typeface="Verdana" panose="020B0604030504040204" pitchFamily="34" charset="0"/>
                <a:ea typeface="Verdana" panose="020B0604030504040204" pitchFamily="34" charset="0"/>
              </a:rPr>
              <a:t>changement de langue ponctuel </a:t>
            </a:r>
            <a:r>
              <a:rPr lang="fr-FR" sz="1600">
                <a:latin typeface="Verdana" panose="020B0604030504040204" pitchFamily="34" charset="0"/>
                <a:ea typeface="Verdana" panose="020B0604030504040204" pitchFamily="34" charset="0"/>
              </a:rPr>
              <a:t>en sélectionnant le groupe de mots concerné puis « </a:t>
            </a:r>
            <a:r>
              <a:rPr lang="fr-FR" sz="1600" b="1">
                <a:latin typeface="Verdana" panose="020B0604030504040204" pitchFamily="34" charset="0"/>
                <a:ea typeface="Verdana" panose="020B0604030504040204" pitchFamily="34" charset="0"/>
              </a:rPr>
              <a:t>Révision » / « Langue » / « Définir la langue de vérification</a:t>
            </a:r>
            <a:r>
              <a:rPr lang="fr-FR" sz="1600">
                <a:latin typeface="Verdana" panose="020B0604030504040204" pitchFamily="34" charset="0"/>
                <a:ea typeface="Verdana" panose="020B0604030504040204" pitchFamily="34" charset="0"/>
              </a:rPr>
              <a:t>. »</a:t>
            </a:r>
            <a:endParaRPr lang="en-US" sz="16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Freeform 16">
            <a:extLst>
              <a:ext uri="{FF2B5EF4-FFF2-40B4-BE49-F238E27FC236}">
                <a16:creationId xmlns:a16="http://schemas.microsoft.com/office/drawing/2014/main" id="{CF2418C3-0CF5-860C-17E5-5A5BA18F4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75326" y="2359519"/>
            <a:ext cx="253115" cy="261425"/>
          </a:xfrm>
          <a:custGeom>
            <a:avLst/>
            <a:gdLst>
              <a:gd name="T0" fmla="*/ 166 w 1066"/>
              <a:gd name="T1" fmla="*/ 466 h 1100"/>
              <a:gd name="T2" fmla="*/ 66 w 1066"/>
              <a:gd name="T3" fmla="*/ 466 h 1100"/>
              <a:gd name="T4" fmla="*/ 0 w 1066"/>
              <a:gd name="T5" fmla="*/ 533 h 1100"/>
              <a:gd name="T6" fmla="*/ 0 w 1066"/>
              <a:gd name="T7" fmla="*/ 966 h 1100"/>
              <a:gd name="T8" fmla="*/ 66 w 1066"/>
              <a:gd name="T9" fmla="*/ 1033 h 1100"/>
              <a:gd name="T10" fmla="*/ 166 w 1066"/>
              <a:gd name="T11" fmla="*/ 1033 h 1100"/>
              <a:gd name="T12" fmla="*/ 233 w 1066"/>
              <a:gd name="T13" fmla="*/ 966 h 1100"/>
              <a:gd name="T14" fmla="*/ 233 w 1066"/>
              <a:gd name="T15" fmla="*/ 533 h 1100"/>
              <a:gd name="T16" fmla="*/ 166 w 1066"/>
              <a:gd name="T17" fmla="*/ 466 h 1100"/>
              <a:gd name="T18" fmla="*/ 116 w 1066"/>
              <a:gd name="T19" fmla="*/ 966 h 1100"/>
              <a:gd name="T20" fmla="*/ 66 w 1066"/>
              <a:gd name="T21" fmla="*/ 916 h 1100"/>
              <a:gd name="T22" fmla="*/ 116 w 1066"/>
              <a:gd name="T23" fmla="*/ 866 h 1100"/>
              <a:gd name="T24" fmla="*/ 166 w 1066"/>
              <a:gd name="T25" fmla="*/ 916 h 1100"/>
              <a:gd name="T26" fmla="*/ 116 w 1066"/>
              <a:gd name="T27" fmla="*/ 966 h 1100"/>
              <a:gd name="T28" fmla="*/ 966 w 1066"/>
              <a:gd name="T29" fmla="*/ 400 h 1100"/>
              <a:gd name="T30" fmla="*/ 700 w 1066"/>
              <a:gd name="T31" fmla="*/ 400 h 1100"/>
              <a:gd name="T32" fmla="*/ 733 w 1066"/>
              <a:gd name="T33" fmla="*/ 183 h 1100"/>
              <a:gd name="T34" fmla="*/ 622 w 1066"/>
              <a:gd name="T35" fmla="*/ 0 h 1100"/>
              <a:gd name="T36" fmla="*/ 622 w 1066"/>
              <a:gd name="T37" fmla="*/ 0 h 1100"/>
              <a:gd name="T38" fmla="*/ 620 w 1066"/>
              <a:gd name="T39" fmla="*/ 0 h 1100"/>
              <a:gd name="T40" fmla="*/ 616 w 1066"/>
              <a:gd name="T41" fmla="*/ 0 h 1100"/>
              <a:gd name="T42" fmla="*/ 616 w 1066"/>
              <a:gd name="T43" fmla="*/ 0 h 1100"/>
              <a:gd name="T44" fmla="*/ 533 w 1066"/>
              <a:gd name="T45" fmla="*/ 83 h 1100"/>
              <a:gd name="T46" fmla="*/ 533 w 1066"/>
              <a:gd name="T47" fmla="*/ 200 h 1100"/>
              <a:gd name="T48" fmla="*/ 433 w 1066"/>
              <a:gd name="T49" fmla="*/ 400 h 1100"/>
              <a:gd name="T50" fmla="*/ 266 w 1066"/>
              <a:gd name="T51" fmla="*/ 499 h 1100"/>
              <a:gd name="T52" fmla="*/ 266 w 1066"/>
              <a:gd name="T53" fmla="*/ 500 h 1100"/>
              <a:gd name="T54" fmla="*/ 266 w 1066"/>
              <a:gd name="T55" fmla="*/ 600 h 1100"/>
              <a:gd name="T56" fmla="*/ 266 w 1066"/>
              <a:gd name="T57" fmla="*/ 633 h 1100"/>
              <a:gd name="T58" fmla="*/ 266 w 1066"/>
              <a:gd name="T59" fmla="*/ 1000 h 1100"/>
              <a:gd name="T60" fmla="*/ 317 w 1066"/>
              <a:gd name="T61" fmla="*/ 1000 h 1100"/>
              <a:gd name="T62" fmla="*/ 347 w 1066"/>
              <a:gd name="T63" fmla="*/ 1007 h 1100"/>
              <a:gd name="T64" fmla="*/ 505 w 1066"/>
              <a:gd name="T65" fmla="*/ 1086 h 1100"/>
              <a:gd name="T66" fmla="*/ 564 w 1066"/>
              <a:gd name="T67" fmla="*/ 1100 h 1100"/>
              <a:gd name="T68" fmla="*/ 833 w 1066"/>
              <a:gd name="T69" fmla="*/ 1100 h 1100"/>
              <a:gd name="T70" fmla="*/ 933 w 1066"/>
              <a:gd name="T71" fmla="*/ 1000 h 1100"/>
              <a:gd name="T72" fmla="*/ 933 w 1066"/>
              <a:gd name="T73" fmla="*/ 1000 h 1100"/>
              <a:gd name="T74" fmla="*/ 907 w 1066"/>
              <a:gd name="T75" fmla="*/ 933 h 1100"/>
              <a:gd name="T76" fmla="*/ 1000 w 1066"/>
              <a:gd name="T77" fmla="*/ 833 h 1100"/>
              <a:gd name="T78" fmla="*/ 1000 w 1066"/>
              <a:gd name="T79" fmla="*/ 833 h 1100"/>
              <a:gd name="T80" fmla="*/ 968 w 1066"/>
              <a:gd name="T81" fmla="*/ 760 h 1100"/>
              <a:gd name="T82" fmla="*/ 1033 w 1066"/>
              <a:gd name="T83" fmla="*/ 666 h 1100"/>
              <a:gd name="T84" fmla="*/ 1033 w 1066"/>
              <a:gd name="T85" fmla="*/ 666 h 1100"/>
              <a:gd name="T86" fmla="*/ 1001 w 1066"/>
              <a:gd name="T87" fmla="*/ 593 h 1100"/>
              <a:gd name="T88" fmla="*/ 1066 w 1066"/>
              <a:gd name="T89" fmla="*/ 500 h 1100"/>
              <a:gd name="T90" fmla="*/ 1066 w 1066"/>
              <a:gd name="T91" fmla="*/ 500 h 1100"/>
              <a:gd name="T92" fmla="*/ 966 w 1066"/>
              <a:gd name="T93" fmla="*/ 400 h 1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66" h="1100">
                <a:moveTo>
                  <a:pt x="166" y="466"/>
                </a:moveTo>
                <a:cubicBezTo>
                  <a:pt x="66" y="466"/>
                  <a:pt x="66" y="466"/>
                  <a:pt x="66" y="466"/>
                </a:cubicBezTo>
                <a:cubicBezTo>
                  <a:pt x="30" y="466"/>
                  <a:pt x="0" y="496"/>
                  <a:pt x="0" y="533"/>
                </a:cubicBezTo>
                <a:cubicBezTo>
                  <a:pt x="0" y="966"/>
                  <a:pt x="0" y="966"/>
                  <a:pt x="0" y="966"/>
                </a:cubicBezTo>
                <a:cubicBezTo>
                  <a:pt x="0" y="1003"/>
                  <a:pt x="30" y="1033"/>
                  <a:pt x="66" y="1033"/>
                </a:cubicBezTo>
                <a:cubicBezTo>
                  <a:pt x="166" y="1033"/>
                  <a:pt x="166" y="1033"/>
                  <a:pt x="166" y="1033"/>
                </a:cubicBezTo>
                <a:cubicBezTo>
                  <a:pt x="203" y="1033"/>
                  <a:pt x="233" y="1003"/>
                  <a:pt x="233" y="966"/>
                </a:cubicBezTo>
                <a:cubicBezTo>
                  <a:pt x="233" y="533"/>
                  <a:pt x="233" y="533"/>
                  <a:pt x="233" y="533"/>
                </a:cubicBezTo>
                <a:cubicBezTo>
                  <a:pt x="233" y="496"/>
                  <a:pt x="203" y="466"/>
                  <a:pt x="166" y="466"/>
                </a:cubicBezTo>
                <a:close/>
                <a:moveTo>
                  <a:pt x="116" y="966"/>
                </a:moveTo>
                <a:cubicBezTo>
                  <a:pt x="89" y="966"/>
                  <a:pt x="66" y="944"/>
                  <a:pt x="66" y="916"/>
                </a:cubicBezTo>
                <a:cubicBezTo>
                  <a:pt x="66" y="889"/>
                  <a:pt x="89" y="866"/>
                  <a:pt x="116" y="866"/>
                </a:cubicBezTo>
                <a:cubicBezTo>
                  <a:pt x="144" y="866"/>
                  <a:pt x="166" y="889"/>
                  <a:pt x="166" y="916"/>
                </a:cubicBezTo>
                <a:cubicBezTo>
                  <a:pt x="166" y="944"/>
                  <a:pt x="144" y="966"/>
                  <a:pt x="116" y="966"/>
                </a:cubicBezTo>
                <a:close/>
                <a:moveTo>
                  <a:pt x="966" y="400"/>
                </a:moveTo>
                <a:cubicBezTo>
                  <a:pt x="700" y="400"/>
                  <a:pt x="700" y="400"/>
                  <a:pt x="700" y="400"/>
                </a:cubicBezTo>
                <a:cubicBezTo>
                  <a:pt x="700" y="400"/>
                  <a:pt x="733" y="212"/>
                  <a:pt x="733" y="183"/>
                </a:cubicBezTo>
                <a:cubicBezTo>
                  <a:pt x="733" y="33"/>
                  <a:pt x="646" y="2"/>
                  <a:pt x="622" y="0"/>
                </a:cubicBezTo>
                <a:cubicBezTo>
                  <a:pt x="622" y="0"/>
                  <a:pt x="622" y="0"/>
                  <a:pt x="622" y="0"/>
                </a:cubicBezTo>
                <a:cubicBezTo>
                  <a:pt x="621" y="0"/>
                  <a:pt x="621" y="0"/>
                  <a:pt x="620" y="0"/>
                </a:cubicBezTo>
                <a:cubicBezTo>
                  <a:pt x="619" y="0"/>
                  <a:pt x="617" y="0"/>
                  <a:pt x="616" y="0"/>
                </a:cubicBezTo>
                <a:cubicBezTo>
                  <a:pt x="616" y="0"/>
                  <a:pt x="616" y="0"/>
                  <a:pt x="616" y="0"/>
                </a:cubicBezTo>
                <a:cubicBezTo>
                  <a:pt x="570" y="0"/>
                  <a:pt x="533" y="37"/>
                  <a:pt x="533" y="83"/>
                </a:cubicBezTo>
                <a:cubicBezTo>
                  <a:pt x="533" y="200"/>
                  <a:pt x="533" y="200"/>
                  <a:pt x="533" y="200"/>
                </a:cubicBezTo>
                <a:cubicBezTo>
                  <a:pt x="433" y="400"/>
                  <a:pt x="433" y="400"/>
                  <a:pt x="433" y="400"/>
                </a:cubicBezTo>
                <a:cubicBezTo>
                  <a:pt x="397" y="455"/>
                  <a:pt x="336" y="494"/>
                  <a:pt x="266" y="499"/>
                </a:cubicBezTo>
                <a:cubicBezTo>
                  <a:pt x="266" y="500"/>
                  <a:pt x="266" y="500"/>
                  <a:pt x="266" y="500"/>
                </a:cubicBezTo>
                <a:cubicBezTo>
                  <a:pt x="266" y="600"/>
                  <a:pt x="266" y="600"/>
                  <a:pt x="266" y="600"/>
                </a:cubicBezTo>
                <a:cubicBezTo>
                  <a:pt x="266" y="633"/>
                  <a:pt x="266" y="633"/>
                  <a:pt x="266" y="633"/>
                </a:cubicBezTo>
                <a:cubicBezTo>
                  <a:pt x="266" y="1000"/>
                  <a:pt x="266" y="1000"/>
                  <a:pt x="266" y="1000"/>
                </a:cubicBezTo>
                <a:cubicBezTo>
                  <a:pt x="317" y="1000"/>
                  <a:pt x="317" y="1000"/>
                  <a:pt x="317" y="1000"/>
                </a:cubicBezTo>
                <a:cubicBezTo>
                  <a:pt x="328" y="1000"/>
                  <a:pt x="338" y="1002"/>
                  <a:pt x="347" y="1007"/>
                </a:cubicBezTo>
                <a:cubicBezTo>
                  <a:pt x="505" y="1086"/>
                  <a:pt x="505" y="1086"/>
                  <a:pt x="505" y="1086"/>
                </a:cubicBezTo>
                <a:cubicBezTo>
                  <a:pt x="523" y="1095"/>
                  <a:pt x="544" y="1100"/>
                  <a:pt x="564" y="1100"/>
                </a:cubicBezTo>
                <a:cubicBezTo>
                  <a:pt x="833" y="1100"/>
                  <a:pt x="833" y="1100"/>
                  <a:pt x="833" y="1100"/>
                </a:cubicBezTo>
                <a:cubicBezTo>
                  <a:pt x="888" y="1100"/>
                  <a:pt x="933" y="1055"/>
                  <a:pt x="933" y="1000"/>
                </a:cubicBezTo>
                <a:cubicBezTo>
                  <a:pt x="933" y="1000"/>
                  <a:pt x="933" y="1000"/>
                  <a:pt x="933" y="1000"/>
                </a:cubicBezTo>
                <a:cubicBezTo>
                  <a:pt x="933" y="974"/>
                  <a:pt x="923" y="950"/>
                  <a:pt x="907" y="933"/>
                </a:cubicBezTo>
                <a:cubicBezTo>
                  <a:pt x="959" y="929"/>
                  <a:pt x="1000" y="886"/>
                  <a:pt x="1000" y="833"/>
                </a:cubicBezTo>
                <a:cubicBezTo>
                  <a:pt x="1000" y="833"/>
                  <a:pt x="1000" y="833"/>
                  <a:pt x="1000" y="833"/>
                </a:cubicBezTo>
                <a:cubicBezTo>
                  <a:pt x="1000" y="804"/>
                  <a:pt x="987" y="778"/>
                  <a:pt x="968" y="760"/>
                </a:cubicBezTo>
                <a:cubicBezTo>
                  <a:pt x="1006" y="746"/>
                  <a:pt x="1033" y="709"/>
                  <a:pt x="1033" y="666"/>
                </a:cubicBezTo>
                <a:cubicBezTo>
                  <a:pt x="1033" y="666"/>
                  <a:pt x="1033" y="666"/>
                  <a:pt x="1033" y="666"/>
                </a:cubicBezTo>
                <a:cubicBezTo>
                  <a:pt x="1033" y="638"/>
                  <a:pt x="1021" y="612"/>
                  <a:pt x="1001" y="593"/>
                </a:cubicBezTo>
                <a:cubicBezTo>
                  <a:pt x="1039" y="579"/>
                  <a:pt x="1066" y="543"/>
                  <a:pt x="1066" y="500"/>
                </a:cubicBezTo>
                <a:cubicBezTo>
                  <a:pt x="1066" y="500"/>
                  <a:pt x="1066" y="500"/>
                  <a:pt x="1066" y="500"/>
                </a:cubicBezTo>
                <a:cubicBezTo>
                  <a:pt x="1066" y="444"/>
                  <a:pt x="1022" y="400"/>
                  <a:pt x="966" y="400"/>
                </a:cubicBezTo>
                <a:close/>
              </a:path>
            </a:pathLst>
          </a:custGeom>
          <a:solidFill>
            <a:srgbClr val="F16E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</p:txBody>
      </p:sp>
      <p:sp>
        <p:nvSpPr>
          <p:cNvPr id="5" name="Freeform 16">
            <a:extLst>
              <a:ext uri="{FF2B5EF4-FFF2-40B4-BE49-F238E27FC236}">
                <a16:creationId xmlns:a16="http://schemas.microsoft.com/office/drawing/2014/main" id="{F30E2065-80AD-35E4-05CF-EDCFB8BBE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39884" y="3557691"/>
            <a:ext cx="253115" cy="261425"/>
          </a:xfrm>
          <a:custGeom>
            <a:avLst/>
            <a:gdLst>
              <a:gd name="T0" fmla="*/ 166 w 1066"/>
              <a:gd name="T1" fmla="*/ 466 h 1100"/>
              <a:gd name="T2" fmla="*/ 66 w 1066"/>
              <a:gd name="T3" fmla="*/ 466 h 1100"/>
              <a:gd name="T4" fmla="*/ 0 w 1066"/>
              <a:gd name="T5" fmla="*/ 533 h 1100"/>
              <a:gd name="T6" fmla="*/ 0 w 1066"/>
              <a:gd name="T7" fmla="*/ 966 h 1100"/>
              <a:gd name="T8" fmla="*/ 66 w 1066"/>
              <a:gd name="T9" fmla="*/ 1033 h 1100"/>
              <a:gd name="T10" fmla="*/ 166 w 1066"/>
              <a:gd name="T11" fmla="*/ 1033 h 1100"/>
              <a:gd name="T12" fmla="*/ 233 w 1066"/>
              <a:gd name="T13" fmla="*/ 966 h 1100"/>
              <a:gd name="T14" fmla="*/ 233 w 1066"/>
              <a:gd name="T15" fmla="*/ 533 h 1100"/>
              <a:gd name="T16" fmla="*/ 166 w 1066"/>
              <a:gd name="T17" fmla="*/ 466 h 1100"/>
              <a:gd name="T18" fmla="*/ 116 w 1066"/>
              <a:gd name="T19" fmla="*/ 966 h 1100"/>
              <a:gd name="T20" fmla="*/ 66 w 1066"/>
              <a:gd name="T21" fmla="*/ 916 h 1100"/>
              <a:gd name="T22" fmla="*/ 116 w 1066"/>
              <a:gd name="T23" fmla="*/ 866 h 1100"/>
              <a:gd name="T24" fmla="*/ 166 w 1066"/>
              <a:gd name="T25" fmla="*/ 916 h 1100"/>
              <a:gd name="T26" fmla="*/ 116 w 1066"/>
              <a:gd name="T27" fmla="*/ 966 h 1100"/>
              <a:gd name="T28" fmla="*/ 966 w 1066"/>
              <a:gd name="T29" fmla="*/ 400 h 1100"/>
              <a:gd name="T30" fmla="*/ 700 w 1066"/>
              <a:gd name="T31" fmla="*/ 400 h 1100"/>
              <a:gd name="T32" fmla="*/ 733 w 1066"/>
              <a:gd name="T33" fmla="*/ 183 h 1100"/>
              <a:gd name="T34" fmla="*/ 622 w 1066"/>
              <a:gd name="T35" fmla="*/ 0 h 1100"/>
              <a:gd name="T36" fmla="*/ 622 w 1066"/>
              <a:gd name="T37" fmla="*/ 0 h 1100"/>
              <a:gd name="T38" fmla="*/ 620 w 1066"/>
              <a:gd name="T39" fmla="*/ 0 h 1100"/>
              <a:gd name="T40" fmla="*/ 616 w 1066"/>
              <a:gd name="T41" fmla="*/ 0 h 1100"/>
              <a:gd name="T42" fmla="*/ 616 w 1066"/>
              <a:gd name="T43" fmla="*/ 0 h 1100"/>
              <a:gd name="T44" fmla="*/ 533 w 1066"/>
              <a:gd name="T45" fmla="*/ 83 h 1100"/>
              <a:gd name="T46" fmla="*/ 533 w 1066"/>
              <a:gd name="T47" fmla="*/ 200 h 1100"/>
              <a:gd name="T48" fmla="*/ 433 w 1066"/>
              <a:gd name="T49" fmla="*/ 400 h 1100"/>
              <a:gd name="T50" fmla="*/ 266 w 1066"/>
              <a:gd name="T51" fmla="*/ 499 h 1100"/>
              <a:gd name="T52" fmla="*/ 266 w 1066"/>
              <a:gd name="T53" fmla="*/ 500 h 1100"/>
              <a:gd name="T54" fmla="*/ 266 w 1066"/>
              <a:gd name="T55" fmla="*/ 600 h 1100"/>
              <a:gd name="T56" fmla="*/ 266 w 1066"/>
              <a:gd name="T57" fmla="*/ 633 h 1100"/>
              <a:gd name="T58" fmla="*/ 266 w 1066"/>
              <a:gd name="T59" fmla="*/ 1000 h 1100"/>
              <a:gd name="T60" fmla="*/ 317 w 1066"/>
              <a:gd name="T61" fmla="*/ 1000 h 1100"/>
              <a:gd name="T62" fmla="*/ 347 w 1066"/>
              <a:gd name="T63" fmla="*/ 1007 h 1100"/>
              <a:gd name="T64" fmla="*/ 505 w 1066"/>
              <a:gd name="T65" fmla="*/ 1086 h 1100"/>
              <a:gd name="T66" fmla="*/ 564 w 1066"/>
              <a:gd name="T67" fmla="*/ 1100 h 1100"/>
              <a:gd name="T68" fmla="*/ 833 w 1066"/>
              <a:gd name="T69" fmla="*/ 1100 h 1100"/>
              <a:gd name="T70" fmla="*/ 933 w 1066"/>
              <a:gd name="T71" fmla="*/ 1000 h 1100"/>
              <a:gd name="T72" fmla="*/ 933 w 1066"/>
              <a:gd name="T73" fmla="*/ 1000 h 1100"/>
              <a:gd name="T74" fmla="*/ 907 w 1066"/>
              <a:gd name="T75" fmla="*/ 933 h 1100"/>
              <a:gd name="T76" fmla="*/ 1000 w 1066"/>
              <a:gd name="T77" fmla="*/ 833 h 1100"/>
              <a:gd name="T78" fmla="*/ 1000 w 1066"/>
              <a:gd name="T79" fmla="*/ 833 h 1100"/>
              <a:gd name="T80" fmla="*/ 968 w 1066"/>
              <a:gd name="T81" fmla="*/ 760 h 1100"/>
              <a:gd name="T82" fmla="*/ 1033 w 1066"/>
              <a:gd name="T83" fmla="*/ 666 h 1100"/>
              <a:gd name="T84" fmla="*/ 1033 w 1066"/>
              <a:gd name="T85" fmla="*/ 666 h 1100"/>
              <a:gd name="T86" fmla="*/ 1001 w 1066"/>
              <a:gd name="T87" fmla="*/ 593 h 1100"/>
              <a:gd name="T88" fmla="*/ 1066 w 1066"/>
              <a:gd name="T89" fmla="*/ 500 h 1100"/>
              <a:gd name="T90" fmla="*/ 1066 w 1066"/>
              <a:gd name="T91" fmla="*/ 500 h 1100"/>
              <a:gd name="T92" fmla="*/ 966 w 1066"/>
              <a:gd name="T93" fmla="*/ 400 h 1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66" h="1100">
                <a:moveTo>
                  <a:pt x="166" y="466"/>
                </a:moveTo>
                <a:cubicBezTo>
                  <a:pt x="66" y="466"/>
                  <a:pt x="66" y="466"/>
                  <a:pt x="66" y="466"/>
                </a:cubicBezTo>
                <a:cubicBezTo>
                  <a:pt x="30" y="466"/>
                  <a:pt x="0" y="496"/>
                  <a:pt x="0" y="533"/>
                </a:cubicBezTo>
                <a:cubicBezTo>
                  <a:pt x="0" y="966"/>
                  <a:pt x="0" y="966"/>
                  <a:pt x="0" y="966"/>
                </a:cubicBezTo>
                <a:cubicBezTo>
                  <a:pt x="0" y="1003"/>
                  <a:pt x="30" y="1033"/>
                  <a:pt x="66" y="1033"/>
                </a:cubicBezTo>
                <a:cubicBezTo>
                  <a:pt x="166" y="1033"/>
                  <a:pt x="166" y="1033"/>
                  <a:pt x="166" y="1033"/>
                </a:cubicBezTo>
                <a:cubicBezTo>
                  <a:pt x="203" y="1033"/>
                  <a:pt x="233" y="1003"/>
                  <a:pt x="233" y="966"/>
                </a:cubicBezTo>
                <a:cubicBezTo>
                  <a:pt x="233" y="533"/>
                  <a:pt x="233" y="533"/>
                  <a:pt x="233" y="533"/>
                </a:cubicBezTo>
                <a:cubicBezTo>
                  <a:pt x="233" y="496"/>
                  <a:pt x="203" y="466"/>
                  <a:pt x="166" y="466"/>
                </a:cubicBezTo>
                <a:close/>
                <a:moveTo>
                  <a:pt x="116" y="966"/>
                </a:moveTo>
                <a:cubicBezTo>
                  <a:pt x="89" y="966"/>
                  <a:pt x="66" y="944"/>
                  <a:pt x="66" y="916"/>
                </a:cubicBezTo>
                <a:cubicBezTo>
                  <a:pt x="66" y="889"/>
                  <a:pt x="89" y="866"/>
                  <a:pt x="116" y="866"/>
                </a:cubicBezTo>
                <a:cubicBezTo>
                  <a:pt x="144" y="866"/>
                  <a:pt x="166" y="889"/>
                  <a:pt x="166" y="916"/>
                </a:cubicBezTo>
                <a:cubicBezTo>
                  <a:pt x="166" y="944"/>
                  <a:pt x="144" y="966"/>
                  <a:pt x="116" y="966"/>
                </a:cubicBezTo>
                <a:close/>
                <a:moveTo>
                  <a:pt x="966" y="400"/>
                </a:moveTo>
                <a:cubicBezTo>
                  <a:pt x="700" y="400"/>
                  <a:pt x="700" y="400"/>
                  <a:pt x="700" y="400"/>
                </a:cubicBezTo>
                <a:cubicBezTo>
                  <a:pt x="700" y="400"/>
                  <a:pt x="733" y="212"/>
                  <a:pt x="733" y="183"/>
                </a:cubicBezTo>
                <a:cubicBezTo>
                  <a:pt x="733" y="33"/>
                  <a:pt x="646" y="2"/>
                  <a:pt x="622" y="0"/>
                </a:cubicBezTo>
                <a:cubicBezTo>
                  <a:pt x="622" y="0"/>
                  <a:pt x="622" y="0"/>
                  <a:pt x="622" y="0"/>
                </a:cubicBezTo>
                <a:cubicBezTo>
                  <a:pt x="621" y="0"/>
                  <a:pt x="621" y="0"/>
                  <a:pt x="620" y="0"/>
                </a:cubicBezTo>
                <a:cubicBezTo>
                  <a:pt x="619" y="0"/>
                  <a:pt x="617" y="0"/>
                  <a:pt x="616" y="0"/>
                </a:cubicBezTo>
                <a:cubicBezTo>
                  <a:pt x="616" y="0"/>
                  <a:pt x="616" y="0"/>
                  <a:pt x="616" y="0"/>
                </a:cubicBezTo>
                <a:cubicBezTo>
                  <a:pt x="570" y="0"/>
                  <a:pt x="533" y="37"/>
                  <a:pt x="533" y="83"/>
                </a:cubicBezTo>
                <a:cubicBezTo>
                  <a:pt x="533" y="200"/>
                  <a:pt x="533" y="200"/>
                  <a:pt x="533" y="200"/>
                </a:cubicBezTo>
                <a:cubicBezTo>
                  <a:pt x="433" y="400"/>
                  <a:pt x="433" y="400"/>
                  <a:pt x="433" y="400"/>
                </a:cubicBezTo>
                <a:cubicBezTo>
                  <a:pt x="397" y="455"/>
                  <a:pt x="336" y="494"/>
                  <a:pt x="266" y="499"/>
                </a:cubicBezTo>
                <a:cubicBezTo>
                  <a:pt x="266" y="500"/>
                  <a:pt x="266" y="500"/>
                  <a:pt x="266" y="500"/>
                </a:cubicBezTo>
                <a:cubicBezTo>
                  <a:pt x="266" y="600"/>
                  <a:pt x="266" y="600"/>
                  <a:pt x="266" y="600"/>
                </a:cubicBezTo>
                <a:cubicBezTo>
                  <a:pt x="266" y="633"/>
                  <a:pt x="266" y="633"/>
                  <a:pt x="266" y="633"/>
                </a:cubicBezTo>
                <a:cubicBezTo>
                  <a:pt x="266" y="1000"/>
                  <a:pt x="266" y="1000"/>
                  <a:pt x="266" y="1000"/>
                </a:cubicBezTo>
                <a:cubicBezTo>
                  <a:pt x="317" y="1000"/>
                  <a:pt x="317" y="1000"/>
                  <a:pt x="317" y="1000"/>
                </a:cubicBezTo>
                <a:cubicBezTo>
                  <a:pt x="328" y="1000"/>
                  <a:pt x="338" y="1002"/>
                  <a:pt x="347" y="1007"/>
                </a:cubicBezTo>
                <a:cubicBezTo>
                  <a:pt x="505" y="1086"/>
                  <a:pt x="505" y="1086"/>
                  <a:pt x="505" y="1086"/>
                </a:cubicBezTo>
                <a:cubicBezTo>
                  <a:pt x="523" y="1095"/>
                  <a:pt x="544" y="1100"/>
                  <a:pt x="564" y="1100"/>
                </a:cubicBezTo>
                <a:cubicBezTo>
                  <a:pt x="833" y="1100"/>
                  <a:pt x="833" y="1100"/>
                  <a:pt x="833" y="1100"/>
                </a:cubicBezTo>
                <a:cubicBezTo>
                  <a:pt x="888" y="1100"/>
                  <a:pt x="933" y="1055"/>
                  <a:pt x="933" y="1000"/>
                </a:cubicBezTo>
                <a:cubicBezTo>
                  <a:pt x="933" y="1000"/>
                  <a:pt x="933" y="1000"/>
                  <a:pt x="933" y="1000"/>
                </a:cubicBezTo>
                <a:cubicBezTo>
                  <a:pt x="933" y="974"/>
                  <a:pt x="923" y="950"/>
                  <a:pt x="907" y="933"/>
                </a:cubicBezTo>
                <a:cubicBezTo>
                  <a:pt x="959" y="929"/>
                  <a:pt x="1000" y="886"/>
                  <a:pt x="1000" y="833"/>
                </a:cubicBezTo>
                <a:cubicBezTo>
                  <a:pt x="1000" y="833"/>
                  <a:pt x="1000" y="833"/>
                  <a:pt x="1000" y="833"/>
                </a:cubicBezTo>
                <a:cubicBezTo>
                  <a:pt x="1000" y="804"/>
                  <a:pt x="987" y="778"/>
                  <a:pt x="968" y="760"/>
                </a:cubicBezTo>
                <a:cubicBezTo>
                  <a:pt x="1006" y="746"/>
                  <a:pt x="1033" y="709"/>
                  <a:pt x="1033" y="666"/>
                </a:cubicBezTo>
                <a:cubicBezTo>
                  <a:pt x="1033" y="666"/>
                  <a:pt x="1033" y="666"/>
                  <a:pt x="1033" y="666"/>
                </a:cubicBezTo>
                <a:cubicBezTo>
                  <a:pt x="1033" y="638"/>
                  <a:pt x="1021" y="612"/>
                  <a:pt x="1001" y="593"/>
                </a:cubicBezTo>
                <a:cubicBezTo>
                  <a:pt x="1039" y="579"/>
                  <a:pt x="1066" y="543"/>
                  <a:pt x="1066" y="500"/>
                </a:cubicBezTo>
                <a:cubicBezTo>
                  <a:pt x="1066" y="500"/>
                  <a:pt x="1066" y="500"/>
                  <a:pt x="1066" y="500"/>
                </a:cubicBezTo>
                <a:cubicBezTo>
                  <a:pt x="1066" y="444"/>
                  <a:pt x="1022" y="400"/>
                  <a:pt x="966" y="400"/>
                </a:cubicBezTo>
                <a:close/>
              </a:path>
            </a:pathLst>
          </a:custGeom>
          <a:solidFill>
            <a:srgbClr val="F16E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384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3535" y="267618"/>
            <a:ext cx="7858865" cy="743744"/>
          </a:xfrm>
        </p:spPr>
        <p:txBody>
          <a:bodyPr/>
          <a:lstStyle/>
          <a:p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79714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rgbClr val="F16E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Et pour poursuivre   … 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339726" y="1059583"/>
            <a:ext cx="8696770" cy="2736303"/>
          </a:xfr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>
                <a:solidFill>
                  <a:schemeClr val="tx1"/>
                </a:solidFill>
                <a:latin typeface="Verdana"/>
                <a:ea typeface="Verdana"/>
              </a:rPr>
              <a:t>- Consultez </a:t>
            </a:r>
            <a:r>
              <a:rPr lang="fr-FR" altLang="fr-FR" sz="2000">
                <a:latin typeface="Verdana"/>
                <a:ea typeface="Verdana"/>
                <a:sym typeface="Wingdings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 site des recommandations pour rendre vos communications powerpoint accessibles à tous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>
                <a:solidFill>
                  <a:schemeClr val="tx1"/>
                </a:solidFill>
                <a:latin typeface="Verdana"/>
                <a:ea typeface="Verdana"/>
                <a:sym typeface="Wingdings" pitchFamily="2" charset="2"/>
              </a:rPr>
              <a:t>- Regardez la </a:t>
            </a:r>
            <a:r>
              <a:rPr lang="fr-FR" sz="2000">
                <a:latin typeface="Verdana"/>
                <a:ea typeface="Verdana"/>
                <a:sym typeface="Wingdings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vidéo d'apprentissage de nos collègues de l’EMT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>
                <a:solidFill>
                  <a:schemeClr val="tx1"/>
                </a:solidFill>
                <a:latin typeface="Verdana"/>
                <a:ea typeface="Verdana"/>
                <a:sym typeface="Wingdings" pitchFamily="2" charset="2"/>
              </a:rPr>
              <a:t>- Suivez les autres formations de la Playlist </a:t>
            </a:r>
            <a:r>
              <a:rPr lang="fr-FR" sz="2000">
                <a:latin typeface="Verdana"/>
                <a:ea typeface="Verdana"/>
                <a:sym typeface="Wingdings" pitchFamily="2" charset="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Acquérir les principes de base de l'accessibilité numérique</a:t>
            </a:r>
            <a:endParaRPr lang="fr-FR" sz="2000">
              <a:latin typeface="Verdana"/>
              <a:ea typeface="Verdana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>
                <a:solidFill>
                  <a:schemeClr val="tx1"/>
                </a:solidFill>
                <a:latin typeface="Verdana"/>
                <a:ea typeface="Verdana"/>
              </a:rPr>
              <a:t>- Contactez-nous par email à </a:t>
            </a:r>
            <a:r>
              <a:rPr lang="fr-FR" sz="2000">
                <a:latin typeface="Verdana"/>
                <a:ea typeface="Verdan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ZZZ accessibility support</a:t>
            </a:r>
            <a:endParaRPr lang="fr-FR" sz="2000">
              <a:latin typeface="Verdana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7407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8248347-3714-4B9B-B304-8C57AFE0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218" y="279890"/>
            <a:ext cx="7776864" cy="427327"/>
          </a:xfrm>
        </p:spPr>
        <p:txBody>
          <a:bodyPr/>
          <a:lstStyle/>
          <a:p>
            <a:r>
              <a:rPr lang="fr-FR" sz="2000">
                <a:latin typeface="Verdana" panose="020B0604030504040204" pitchFamily="34" charset="0"/>
                <a:ea typeface="Verdana" panose="020B0604030504040204" pitchFamily="34" charset="0"/>
              </a:rPr>
              <a:t>Utilisez une police sans sérif (sans empattement) et alignez vos textes à gauche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62F22F7-F7E7-B887-F910-BACD2DAD0D2A}"/>
              </a:ext>
            </a:extLst>
          </p:cNvPr>
          <p:cNvSpPr txBox="1"/>
          <p:nvPr/>
        </p:nvSpPr>
        <p:spPr>
          <a:xfrm>
            <a:off x="325504" y="1173478"/>
            <a:ext cx="8566976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16E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fr-FR" sz="1600" spc="-2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Les </a:t>
            </a:r>
            <a:r>
              <a:rPr lang="fr-FR" sz="1600" b="1" spc="-20">
                <a:solidFill>
                  <a:srgbClr val="F16E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personnes dyslexiques </a:t>
            </a:r>
            <a:r>
              <a:rPr lang="fr-FR" sz="1600" spc="-2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sont sensibles à </a:t>
            </a:r>
            <a:r>
              <a:rPr lang="fr-FR" sz="1600" spc="-20">
                <a:latin typeface="Verdana" panose="020B0604030504040204" pitchFamily="34" charset="0"/>
                <a:ea typeface="Verdana" panose="020B0604030504040204" pitchFamily="34" charset="0"/>
              </a:rPr>
              <a:t>la </a:t>
            </a:r>
            <a:r>
              <a:rPr lang="fr-FR" sz="1600" spc="-2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variation de la taille des espaces entre les mots et sont moins gênées par des lettres écrites très distinctement (sans fioriture)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27FFE6E-7E76-4D2E-B14C-463A86925D9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259632" y="2618064"/>
            <a:ext cx="4104456" cy="1389728"/>
          </a:xfrm>
        </p:spPr>
        <p:txBody>
          <a:bodyPr lIns="91440" tIns="45720" rIns="91440" bIns="45720" anchor="t">
            <a:normAutofit lnSpcReduction="10000"/>
          </a:bodyPr>
          <a:lstStyle/>
          <a:p>
            <a:r>
              <a:rPr lang="fr-FR" sz="1500" b="1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Exemples de police sans sérif :</a:t>
            </a:r>
          </a:p>
          <a:p>
            <a:r>
              <a:rPr lang="fr-FR" sz="2200" b="1">
                <a:solidFill>
                  <a:srgbClr val="F16E00"/>
                </a:solidFill>
                <a:latin typeface="Verdana"/>
                <a:ea typeface="Verdana"/>
                <a:cs typeface="Arial"/>
              </a:rPr>
              <a:t>Verdana</a:t>
            </a:r>
            <a:endParaRPr lang="fr-FR" sz="2200">
              <a:solidFill>
                <a:srgbClr val="F16E00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r>
              <a:rPr lang="fr-FR" sz="2200" b="1">
                <a:solidFill>
                  <a:srgbClr val="F16E00"/>
                </a:solidFill>
                <a:latin typeface="Verdana"/>
                <a:ea typeface="Verdana"/>
                <a:cs typeface="Arial"/>
              </a:rPr>
              <a:t>Calibri</a:t>
            </a:r>
            <a:endParaRPr lang="fr-FR" sz="2200">
              <a:solidFill>
                <a:srgbClr val="F16E00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r>
              <a:rPr lang="fr-FR" sz="2200" b="1">
                <a:solidFill>
                  <a:srgbClr val="F16E00"/>
                </a:solidFill>
                <a:latin typeface="Verdana"/>
                <a:ea typeface="Verdana"/>
                <a:cs typeface="Arial"/>
              </a:rPr>
              <a:t>Segoe UI</a:t>
            </a:r>
            <a:endParaRPr lang="fr-FR" b="1">
              <a:latin typeface="Verdana"/>
              <a:ea typeface="Verdana"/>
              <a:cs typeface="Arial"/>
            </a:endParaRPr>
          </a:p>
          <a:p>
            <a:endParaRPr lang="fr-FR" sz="2200" b="1">
              <a:solidFill>
                <a:srgbClr val="F16E00"/>
              </a:solidFill>
              <a:latin typeface="Verdana"/>
              <a:ea typeface="Verdana"/>
              <a:cs typeface="Calibri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8DFE739-C7F0-32A4-B420-272ECD7B8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9196" y="2551453"/>
            <a:ext cx="253115" cy="261425"/>
          </a:xfrm>
          <a:custGeom>
            <a:avLst/>
            <a:gdLst>
              <a:gd name="T0" fmla="*/ 166 w 1066"/>
              <a:gd name="T1" fmla="*/ 466 h 1100"/>
              <a:gd name="T2" fmla="*/ 66 w 1066"/>
              <a:gd name="T3" fmla="*/ 466 h 1100"/>
              <a:gd name="T4" fmla="*/ 0 w 1066"/>
              <a:gd name="T5" fmla="*/ 533 h 1100"/>
              <a:gd name="T6" fmla="*/ 0 w 1066"/>
              <a:gd name="T7" fmla="*/ 966 h 1100"/>
              <a:gd name="T8" fmla="*/ 66 w 1066"/>
              <a:gd name="T9" fmla="*/ 1033 h 1100"/>
              <a:gd name="T10" fmla="*/ 166 w 1066"/>
              <a:gd name="T11" fmla="*/ 1033 h 1100"/>
              <a:gd name="T12" fmla="*/ 233 w 1066"/>
              <a:gd name="T13" fmla="*/ 966 h 1100"/>
              <a:gd name="T14" fmla="*/ 233 w 1066"/>
              <a:gd name="T15" fmla="*/ 533 h 1100"/>
              <a:gd name="T16" fmla="*/ 166 w 1066"/>
              <a:gd name="T17" fmla="*/ 466 h 1100"/>
              <a:gd name="T18" fmla="*/ 116 w 1066"/>
              <a:gd name="T19" fmla="*/ 966 h 1100"/>
              <a:gd name="T20" fmla="*/ 66 w 1066"/>
              <a:gd name="T21" fmla="*/ 916 h 1100"/>
              <a:gd name="T22" fmla="*/ 116 w 1066"/>
              <a:gd name="T23" fmla="*/ 866 h 1100"/>
              <a:gd name="T24" fmla="*/ 166 w 1066"/>
              <a:gd name="T25" fmla="*/ 916 h 1100"/>
              <a:gd name="T26" fmla="*/ 116 w 1066"/>
              <a:gd name="T27" fmla="*/ 966 h 1100"/>
              <a:gd name="T28" fmla="*/ 966 w 1066"/>
              <a:gd name="T29" fmla="*/ 400 h 1100"/>
              <a:gd name="T30" fmla="*/ 700 w 1066"/>
              <a:gd name="T31" fmla="*/ 400 h 1100"/>
              <a:gd name="T32" fmla="*/ 733 w 1066"/>
              <a:gd name="T33" fmla="*/ 183 h 1100"/>
              <a:gd name="T34" fmla="*/ 622 w 1066"/>
              <a:gd name="T35" fmla="*/ 0 h 1100"/>
              <a:gd name="T36" fmla="*/ 622 w 1066"/>
              <a:gd name="T37" fmla="*/ 0 h 1100"/>
              <a:gd name="T38" fmla="*/ 620 w 1066"/>
              <a:gd name="T39" fmla="*/ 0 h 1100"/>
              <a:gd name="T40" fmla="*/ 616 w 1066"/>
              <a:gd name="T41" fmla="*/ 0 h 1100"/>
              <a:gd name="T42" fmla="*/ 616 w 1066"/>
              <a:gd name="T43" fmla="*/ 0 h 1100"/>
              <a:gd name="T44" fmla="*/ 533 w 1066"/>
              <a:gd name="T45" fmla="*/ 83 h 1100"/>
              <a:gd name="T46" fmla="*/ 533 w 1066"/>
              <a:gd name="T47" fmla="*/ 200 h 1100"/>
              <a:gd name="T48" fmla="*/ 433 w 1066"/>
              <a:gd name="T49" fmla="*/ 400 h 1100"/>
              <a:gd name="T50" fmla="*/ 266 w 1066"/>
              <a:gd name="T51" fmla="*/ 499 h 1100"/>
              <a:gd name="T52" fmla="*/ 266 w 1066"/>
              <a:gd name="T53" fmla="*/ 500 h 1100"/>
              <a:gd name="T54" fmla="*/ 266 w 1066"/>
              <a:gd name="T55" fmla="*/ 600 h 1100"/>
              <a:gd name="T56" fmla="*/ 266 w 1066"/>
              <a:gd name="T57" fmla="*/ 633 h 1100"/>
              <a:gd name="T58" fmla="*/ 266 w 1066"/>
              <a:gd name="T59" fmla="*/ 1000 h 1100"/>
              <a:gd name="T60" fmla="*/ 317 w 1066"/>
              <a:gd name="T61" fmla="*/ 1000 h 1100"/>
              <a:gd name="T62" fmla="*/ 347 w 1066"/>
              <a:gd name="T63" fmla="*/ 1007 h 1100"/>
              <a:gd name="T64" fmla="*/ 505 w 1066"/>
              <a:gd name="T65" fmla="*/ 1086 h 1100"/>
              <a:gd name="T66" fmla="*/ 564 w 1066"/>
              <a:gd name="T67" fmla="*/ 1100 h 1100"/>
              <a:gd name="T68" fmla="*/ 833 w 1066"/>
              <a:gd name="T69" fmla="*/ 1100 h 1100"/>
              <a:gd name="T70" fmla="*/ 933 w 1066"/>
              <a:gd name="T71" fmla="*/ 1000 h 1100"/>
              <a:gd name="T72" fmla="*/ 933 w 1066"/>
              <a:gd name="T73" fmla="*/ 1000 h 1100"/>
              <a:gd name="T74" fmla="*/ 907 w 1066"/>
              <a:gd name="T75" fmla="*/ 933 h 1100"/>
              <a:gd name="T76" fmla="*/ 1000 w 1066"/>
              <a:gd name="T77" fmla="*/ 833 h 1100"/>
              <a:gd name="T78" fmla="*/ 1000 w 1066"/>
              <a:gd name="T79" fmla="*/ 833 h 1100"/>
              <a:gd name="T80" fmla="*/ 968 w 1066"/>
              <a:gd name="T81" fmla="*/ 760 h 1100"/>
              <a:gd name="T82" fmla="*/ 1033 w 1066"/>
              <a:gd name="T83" fmla="*/ 666 h 1100"/>
              <a:gd name="T84" fmla="*/ 1033 w 1066"/>
              <a:gd name="T85" fmla="*/ 666 h 1100"/>
              <a:gd name="T86" fmla="*/ 1001 w 1066"/>
              <a:gd name="T87" fmla="*/ 593 h 1100"/>
              <a:gd name="T88" fmla="*/ 1066 w 1066"/>
              <a:gd name="T89" fmla="*/ 500 h 1100"/>
              <a:gd name="T90" fmla="*/ 1066 w 1066"/>
              <a:gd name="T91" fmla="*/ 500 h 1100"/>
              <a:gd name="T92" fmla="*/ 966 w 1066"/>
              <a:gd name="T93" fmla="*/ 400 h 1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66" h="1100">
                <a:moveTo>
                  <a:pt x="166" y="466"/>
                </a:moveTo>
                <a:cubicBezTo>
                  <a:pt x="66" y="466"/>
                  <a:pt x="66" y="466"/>
                  <a:pt x="66" y="466"/>
                </a:cubicBezTo>
                <a:cubicBezTo>
                  <a:pt x="30" y="466"/>
                  <a:pt x="0" y="496"/>
                  <a:pt x="0" y="533"/>
                </a:cubicBezTo>
                <a:cubicBezTo>
                  <a:pt x="0" y="966"/>
                  <a:pt x="0" y="966"/>
                  <a:pt x="0" y="966"/>
                </a:cubicBezTo>
                <a:cubicBezTo>
                  <a:pt x="0" y="1003"/>
                  <a:pt x="30" y="1033"/>
                  <a:pt x="66" y="1033"/>
                </a:cubicBezTo>
                <a:cubicBezTo>
                  <a:pt x="166" y="1033"/>
                  <a:pt x="166" y="1033"/>
                  <a:pt x="166" y="1033"/>
                </a:cubicBezTo>
                <a:cubicBezTo>
                  <a:pt x="203" y="1033"/>
                  <a:pt x="233" y="1003"/>
                  <a:pt x="233" y="966"/>
                </a:cubicBezTo>
                <a:cubicBezTo>
                  <a:pt x="233" y="533"/>
                  <a:pt x="233" y="533"/>
                  <a:pt x="233" y="533"/>
                </a:cubicBezTo>
                <a:cubicBezTo>
                  <a:pt x="233" y="496"/>
                  <a:pt x="203" y="466"/>
                  <a:pt x="166" y="466"/>
                </a:cubicBezTo>
                <a:close/>
                <a:moveTo>
                  <a:pt x="116" y="966"/>
                </a:moveTo>
                <a:cubicBezTo>
                  <a:pt x="89" y="966"/>
                  <a:pt x="66" y="944"/>
                  <a:pt x="66" y="916"/>
                </a:cubicBezTo>
                <a:cubicBezTo>
                  <a:pt x="66" y="889"/>
                  <a:pt x="89" y="866"/>
                  <a:pt x="116" y="866"/>
                </a:cubicBezTo>
                <a:cubicBezTo>
                  <a:pt x="144" y="866"/>
                  <a:pt x="166" y="889"/>
                  <a:pt x="166" y="916"/>
                </a:cubicBezTo>
                <a:cubicBezTo>
                  <a:pt x="166" y="944"/>
                  <a:pt x="144" y="966"/>
                  <a:pt x="116" y="966"/>
                </a:cubicBezTo>
                <a:close/>
                <a:moveTo>
                  <a:pt x="966" y="400"/>
                </a:moveTo>
                <a:cubicBezTo>
                  <a:pt x="700" y="400"/>
                  <a:pt x="700" y="400"/>
                  <a:pt x="700" y="400"/>
                </a:cubicBezTo>
                <a:cubicBezTo>
                  <a:pt x="700" y="400"/>
                  <a:pt x="733" y="212"/>
                  <a:pt x="733" y="183"/>
                </a:cubicBezTo>
                <a:cubicBezTo>
                  <a:pt x="733" y="33"/>
                  <a:pt x="646" y="2"/>
                  <a:pt x="622" y="0"/>
                </a:cubicBezTo>
                <a:cubicBezTo>
                  <a:pt x="622" y="0"/>
                  <a:pt x="622" y="0"/>
                  <a:pt x="622" y="0"/>
                </a:cubicBezTo>
                <a:cubicBezTo>
                  <a:pt x="621" y="0"/>
                  <a:pt x="621" y="0"/>
                  <a:pt x="620" y="0"/>
                </a:cubicBezTo>
                <a:cubicBezTo>
                  <a:pt x="619" y="0"/>
                  <a:pt x="617" y="0"/>
                  <a:pt x="616" y="0"/>
                </a:cubicBezTo>
                <a:cubicBezTo>
                  <a:pt x="616" y="0"/>
                  <a:pt x="616" y="0"/>
                  <a:pt x="616" y="0"/>
                </a:cubicBezTo>
                <a:cubicBezTo>
                  <a:pt x="570" y="0"/>
                  <a:pt x="533" y="37"/>
                  <a:pt x="533" y="83"/>
                </a:cubicBezTo>
                <a:cubicBezTo>
                  <a:pt x="533" y="200"/>
                  <a:pt x="533" y="200"/>
                  <a:pt x="533" y="200"/>
                </a:cubicBezTo>
                <a:cubicBezTo>
                  <a:pt x="433" y="400"/>
                  <a:pt x="433" y="400"/>
                  <a:pt x="433" y="400"/>
                </a:cubicBezTo>
                <a:cubicBezTo>
                  <a:pt x="397" y="455"/>
                  <a:pt x="336" y="494"/>
                  <a:pt x="266" y="499"/>
                </a:cubicBezTo>
                <a:cubicBezTo>
                  <a:pt x="266" y="500"/>
                  <a:pt x="266" y="500"/>
                  <a:pt x="266" y="500"/>
                </a:cubicBezTo>
                <a:cubicBezTo>
                  <a:pt x="266" y="600"/>
                  <a:pt x="266" y="600"/>
                  <a:pt x="266" y="600"/>
                </a:cubicBezTo>
                <a:cubicBezTo>
                  <a:pt x="266" y="633"/>
                  <a:pt x="266" y="633"/>
                  <a:pt x="266" y="633"/>
                </a:cubicBezTo>
                <a:cubicBezTo>
                  <a:pt x="266" y="1000"/>
                  <a:pt x="266" y="1000"/>
                  <a:pt x="266" y="1000"/>
                </a:cubicBezTo>
                <a:cubicBezTo>
                  <a:pt x="317" y="1000"/>
                  <a:pt x="317" y="1000"/>
                  <a:pt x="317" y="1000"/>
                </a:cubicBezTo>
                <a:cubicBezTo>
                  <a:pt x="328" y="1000"/>
                  <a:pt x="338" y="1002"/>
                  <a:pt x="347" y="1007"/>
                </a:cubicBezTo>
                <a:cubicBezTo>
                  <a:pt x="505" y="1086"/>
                  <a:pt x="505" y="1086"/>
                  <a:pt x="505" y="1086"/>
                </a:cubicBezTo>
                <a:cubicBezTo>
                  <a:pt x="523" y="1095"/>
                  <a:pt x="544" y="1100"/>
                  <a:pt x="564" y="1100"/>
                </a:cubicBezTo>
                <a:cubicBezTo>
                  <a:pt x="833" y="1100"/>
                  <a:pt x="833" y="1100"/>
                  <a:pt x="833" y="1100"/>
                </a:cubicBezTo>
                <a:cubicBezTo>
                  <a:pt x="888" y="1100"/>
                  <a:pt x="933" y="1055"/>
                  <a:pt x="933" y="1000"/>
                </a:cubicBezTo>
                <a:cubicBezTo>
                  <a:pt x="933" y="1000"/>
                  <a:pt x="933" y="1000"/>
                  <a:pt x="933" y="1000"/>
                </a:cubicBezTo>
                <a:cubicBezTo>
                  <a:pt x="933" y="974"/>
                  <a:pt x="923" y="950"/>
                  <a:pt x="907" y="933"/>
                </a:cubicBezTo>
                <a:cubicBezTo>
                  <a:pt x="959" y="929"/>
                  <a:pt x="1000" y="886"/>
                  <a:pt x="1000" y="833"/>
                </a:cubicBezTo>
                <a:cubicBezTo>
                  <a:pt x="1000" y="833"/>
                  <a:pt x="1000" y="833"/>
                  <a:pt x="1000" y="833"/>
                </a:cubicBezTo>
                <a:cubicBezTo>
                  <a:pt x="1000" y="804"/>
                  <a:pt x="987" y="778"/>
                  <a:pt x="968" y="760"/>
                </a:cubicBezTo>
                <a:cubicBezTo>
                  <a:pt x="1006" y="746"/>
                  <a:pt x="1033" y="709"/>
                  <a:pt x="1033" y="666"/>
                </a:cubicBezTo>
                <a:cubicBezTo>
                  <a:pt x="1033" y="666"/>
                  <a:pt x="1033" y="666"/>
                  <a:pt x="1033" y="666"/>
                </a:cubicBezTo>
                <a:cubicBezTo>
                  <a:pt x="1033" y="638"/>
                  <a:pt x="1021" y="612"/>
                  <a:pt x="1001" y="593"/>
                </a:cubicBezTo>
                <a:cubicBezTo>
                  <a:pt x="1039" y="579"/>
                  <a:pt x="1066" y="543"/>
                  <a:pt x="1066" y="500"/>
                </a:cubicBezTo>
                <a:cubicBezTo>
                  <a:pt x="1066" y="500"/>
                  <a:pt x="1066" y="500"/>
                  <a:pt x="1066" y="500"/>
                </a:cubicBezTo>
                <a:cubicBezTo>
                  <a:pt x="1066" y="444"/>
                  <a:pt x="1022" y="400"/>
                  <a:pt x="966" y="400"/>
                </a:cubicBezTo>
                <a:close/>
              </a:path>
            </a:pathLst>
          </a:custGeom>
          <a:solidFill>
            <a:srgbClr val="F16E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2FFE533-59CC-843A-B92E-F7FC068A1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341" y="2688342"/>
            <a:ext cx="2628900" cy="990600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47A89CE-F3DC-F8D7-8BEB-E25492EA1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0156" y="2781996"/>
            <a:ext cx="658091" cy="735552"/>
          </a:xfrm>
          <a:prstGeom prst="roundRect">
            <a:avLst/>
          </a:prstGeom>
          <a:noFill/>
          <a:ln w="57150">
            <a:solidFill>
              <a:srgbClr val="F16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00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4098" y="207762"/>
            <a:ext cx="8064896" cy="419300"/>
          </a:xfrm>
        </p:spPr>
        <p:txBody>
          <a:bodyPr/>
          <a:lstStyle/>
          <a:p>
            <a:r>
              <a:rPr lang="fr-FR">
                <a:latin typeface="Verdana" panose="020B0604030504040204" pitchFamily="34" charset="0"/>
                <a:ea typeface="Verdana" panose="020B0604030504040204" pitchFamily="34" charset="0"/>
              </a:rPr>
              <a:t>Mettez les accents sur les lettres majuscules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A3459E8-AA06-0B33-C007-8B12C3390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4098" y="915566"/>
            <a:ext cx="5264697" cy="3731106"/>
            <a:chOff x="174098" y="915566"/>
            <a:chExt cx="5264697" cy="3731106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A9044306-AB48-8D6B-2648-E7C906EE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512" y="915566"/>
              <a:ext cx="5173163" cy="373110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66250F-3DB6-7457-EA71-5FBD24EE4C81}"/>
                </a:ext>
              </a:extLst>
            </p:cNvPr>
            <p:cNvSpPr/>
            <p:nvPr/>
          </p:nvSpPr>
          <p:spPr>
            <a:xfrm>
              <a:off x="174098" y="940218"/>
              <a:ext cx="725494" cy="1589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E7DC99-4CB4-05EA-7FFA-220D34E3CECC}"/>
                </a:ext>
              </a:extLst>
            </p:cNvPr>
            <p:cNvSpPr/>
            <p:nvPr/>
          </p:nvSpPr>
          <p:spPr>
            <a:xfrm>
              <a:off x="215938" y="1282861"/>
              <a:ext cx="1224000" cy="1589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268FAD-7CD3-5B52-10A9-EC78CEA9A0EA}"/>
                </a:ext>
              </a:extLst>
            </p:cNvPr>
            <p:cNvSpPr/>
            <p:nvPr/>
          </p:nvSpPr>
          <p:spPr>
            <a:xfrm>
              <a:off x="1584090" y="2660578"/>
              <a:ext cx="1187710" cy="12719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000000"/>
                </a:solidFill>
              </a:endParaRPr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0B9F852C-1B03-491C-8C64-3A02FE580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>
              <a:off x="2771800" y="2710866"/>
              <a:ext cx="2666995" cy="13310"/>
            </a:xfrm>
            <a:prstGeom prst="straightConnector1">
              <a:avLst/>
            </a:prstGeom>
            <a:ln w="57150">
              <a:solidFill>
                <a:srgbClr val="F16E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EF0F392-3703-2F5B-1480-1913BD54F8AE}"/>
              </a:ext>
            </a:extLst>
          </p:cNvPr>
          <p:cNvSpPr txBox="1">
            <a:spLocks/>
          </p:cNvSpPr>
          <p:nvPr/>
        </p:nvSpPr>
        <p:spPr>
          <a:xfrm>
            <a:off x="5438795" y="1913877"/>
            <a:ext cx="3528069" cy="1593977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Clr>
                <a:schemeClr val="accent3">
                  <a:lumMod val="50000"/>
                </a:schemeClr>
              </a:buClr>
              <a:buSzPct val="90000"/>
              <a:buFont typeface="Wingdings" panose="05000000000000000000" pitchFamily="2" charset="2"/>
              <a:buNone/>
            </a:pPr>
            <a:r>
              <a:rPr lang="fr-FR" altLang="fr-FR" sz="1600">
                <a:latin typeface="Verdana" panose="020B0604030504040204" pitchFamily="34" charset="0"/>
                <a:ea typeface="Verdana" panose="020B0604030504040204" pitchFamily="34" charset="0"/>
              </a:rPr>
              <a:t>Dans le menu « </a:t>
            </a:r>
            <a:r>
              <a:rPr lang="fr-FR" sz="1600">
                <a:latin typeface="Verdana" panose="020B0604030504040204" pitchFamily="34" charset="0"/>
                <a:ea typeface="Verdana" panose="020B0604030504040204" pitchFamily="34" charset="0"/>
              </a:rPr>
              <a:t>Fichier » / « Options » / « Vérification », cochez l’</a:t>
            </a:r>
            <a:r>
              <a:rPr lang="fr-FR" sz="1800" b="1">
                <a:solidFill>
                  <a:srgbClr val="F16E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option</a:t>
            </a:r>
            <a:r>
              <a:rPr lang="fr-FR" sz="1600">
                <a:solidFill>
                  <a:srgbClr val="F16E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« </a:t>
            </a:r>
            <a:r>
              <a:rPr lang="fr-FR" sz="1800" b="1">
                <a:solidFill>
                  <a:srgbClr val="F16E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Majuscules accentuées en français </a:t>
            </a:r>
            <a:r>
              <a:rPr lang="fr-FR" sz="1600">
                <a:latin typeface="Verdana" panose="020B0604030504040204" pitchFamily="34" charset="0"/>
                <a:ea typeface="Verdana" panose="020B0604030504040204" pitchFamily="34" charset="0"/>
              </a:rPr>
              <a:t>» : la vérification sera faite automatiquement</a:t>
            </a:r>
            <a:endParaRPr lang="fr-F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Freeform 16">
            <a:extLst>
              <a:ext uri="{FF2B5EF4-FFF2-40B4-BE49-F238E27FC236}">
                <a16:creationId xmlns:a16="http://schemas.microsoft.com/office/drawing/2014/main" id="{BD775E95-702B-A500-AEE8-771048FD2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06094" y="1936746"/>
            <a:ext cx="253115" cy="261425"/>
          </a:xfrm>
          <a:custGeom>
            <a:avLst/>
            <a:gdLst>
              <a:gd name="T0" fmla="*/ 166 w 1066"/>
              <a:gd name="T1" fmla="*/ 466 h 1100"/>
              <a:gd name="T2" fmla="*/ 66 w 1066"/>
              <a:gd name="T3" fmla="*/ 466 h 1100"/>
              <a:gd name="T4" fmla="*/ 0 w 1066"/>
              <a:gd name="T5" fmla="*/ 533 h 1100"/>
              <a:gd name="T6" fmla="*/ 0 w 1066"/>
              <a:gd name="T7" fmla="*/ 966 h 1100"/>
              <a:gd name="T8" fmla="*/ 66 w 1066"/>
              <a:gd name="T9" fmla="*/ 1033 h 1100"/>
              <a:gd name="T10" fmla="*/ 166 w 1066"/>
              <a:gd name="T11" fmla="*/ 1033 h 1100"/>
              <a:gd name="T12" fmla="*/ 233 w 1066"/>
              <a:gd name="T13" fmla="*/ 966 h 1100"/>
              <a:gd name="T14" fmla="*/ 233 w 1066"/>
              <a:gd name="T15" fmla="*/ 533 h 1100"/>
              <a:gd name="T16" fmla="*/ 166 w 1066"/>
              <a:gd name="T17" fmla="*/ 466 h 1100"/>
              <a:gd name="T18" fmla="*/ 116 w 1066"/>
              <a:gd name="T19" fmla="*/ 966 h 1100"/>
              <a:gd name="T20" fmla="*/ 66 w 1066"/>
              <a:gd name="T21" fmla="*/ 916 h 1100"/>
              <a:gd name="T22" fmla="*/ 116 w 1066"/>
              <a:gd name="T23" fmla="*/ 866 h 1100"/>
              <a:gd name="T24" fmla="*/ 166 w 1066"/>
              <a:gd name="T25" fmla="*/ 916 h 1100"/>
              <a:gd name="T26" fmla="*/ 116 w 1066"/>
              <a:gd name="T27" fmla="*/ 966 h 1100"/>
              <a:gd name="T28" fmla="*/ 966 w 1066"/>
              <a:gd name="T29" fmla="*/ 400 h 1100"/>
              <a:gd name="T30" fmla="*/ 700 w 1066"/>
              <a:gd name="T31" fmla="*/ 400 h 1100"/>
              <a:gd name="T32" fmla="*/ 733 w 1066"/>
              <a:gd name="T33" fmla="*/ 183 h 1100"/>
              <a:gd name="T34" fmla="*/ 622 w 1066"/>
              <a:gd name="T35" fmla="*/ 0 h 1100"/>
              <a:gd name="T36" fmla="*/ 622 w 1066"/>
              <a:gd name="T37" fmla="*/ 0 h 1100"/>
              <a:gd name="T38" fmla="*/ 620 w 1066"/>
              <a:gd name="T39" fmla="*/ 0 h 1100"/>
              <a:gd name="T40" fmla="*/ 616 w 1066"/>
              <a:gd name="T41" fmla="*/ 0 h 1100"/>
              <a:gd name="T42" fmla="*/ 616 w 1066"/>
              <a:gd name="T43" fmla="*/ 0 h 1100"/>
              <a:gd name="T44" fmla="*/ 533 w 1066"/>
              <a:gd name="T45" fmla="*/ 83 h 1100"/>
              <a:gd name="T46" fmla="*/ 533 w 1066"/>
              <a:gd name="T47" fmla="*/ 200 h 1100"/>
              <a:gd name="T48" fmla="*/ 433 w 1066"/>
              <a:gd name="T49" fmla="*/ 400 h 1100"/>
              <a:gd name="T50" fmla="*/ 266 w 1066"/>
              <a:gd name="T51" fmla="*/ 499 h 1100"/>
              <a:gd name="T52" fmla="*/ 266 w 1066"/>
              <a:gd name="T53" fmla="*/ 500 h 1100"/>
              <a:gd name="T54" fmla="*/ 266 w 1066"/>
              <a:gd name="T55" fmla="*/ 600 h 1100"/>
              <a:gd name="T56" fmla="*/ 266 w 1066"/>
              <a:gd name="T57" fmla="*/ 633 h 1100"/>
              <a:gd name="T58" fmla="*/ 266 w 1066"/>
              <a:gd name="T59" fmla="*/ 1000 h 1100"/>
              <a:gd name="T60" fmla="*/ 317 w 1066"/>
              <a:gd name="T61" fmla="*/ 1000 h 1100"/>
              <a:gd name="T62" fmla="*/ 347 w 1066"/>
              <a:gd name="T63" fmla="*/ 1007 h 1100"/>
              <a:gd name="T64" fmla="*/ 505 w 1066"/>
              <a:gd name="T65" fmla="*/ 1086 h 1100"/>
              <a:gd name="T66" fmla="*/ 564 w 1066"/>
              <a:gd name="T67" fmla="*/ 1100 h 1100"/>
              <a:gd name="T68" fmla="*/ 833 w 1066"/>
              <a:gd name="T69" fmla="*/ 1100 h 1100"/>
              <a:gd name="T70" fmla="*/ 933 w 1066"/>
              <a:gd name="T71" fmla="*/ 1000 h 1100"/>
              <a:gd name="T72" fmla="*/ 933 w 1066"/>
              <a:gd name="T73" fmla="*/ 1000 h 1100"/>
              <a:gd name="T74" fmla="*/ 907 w 1066"/>
              <a:gd name="T75" fmla="*/ 933 h 1100"/>
              <a:gd name="T76" fmla="*/ 1000 w 1066"/>
              <a:gd name="T77" fmla="*/ 833 h 1100"/>
              <a:gd name="T78" fmla="*/ 1000 w 1066"/>
              <a:gd name="T79" fmla="*/ 833 h 1100"/>
              <a:gd name="T80" fmla="*/ 968 w 1066"/>
              <a:gd name="T81" fmla="*/ 760 h 1100"/>
              <a:gd name="T82" fmla="*/ 1033 w 1066"/>
              <a:gd name="T83" fmla="*/ 666 h 1100"/>
              <a:gd name="T84" fmla="*/ 1033 w 1066"/>
              <a:gd name="T85" fmla="*/ 666 h 1100"/>
              <a:gd name="T86" fmla="*/ 1001 w 1066"/>
              <a:gd name="T87" fmla="*/ 593 h 1100"/>
              <a:gd name="T88" fmla="*/ 1066 w 1066"/>
              <a:gd name="T89" fmla="*/ 500 h 1100"/>
              <a:gd name="T90" fmla="*/ 1066 w 1066"/>
              <a:gd name="T91" fmla="*/ 500 h 1100"/>
              <a:gd name="T92" fmla="*/ 966 w 1066"/>
              <a:gd name="T93" fmla="*/ 400 h 1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66" h="1100">
                <a:moveTo>
                  <a:pt x="166" y="466"/>
                </a:moveTo>
                <a:cubicBezTo>
                  <a:pt x="66" y="466"/>
                  <a:pt x="66" y="466"/>
                  <a:pt x="66" y="466"/>
                </a:cubicBezTo>
                <a:cubicBezTo>
                  <a:pt x="30" y="466"/>
                  <a:pt x="0" y="496"/>
                  <a:pt x="0" y="533"/>
                </a:cubicBezTo>
                <a:cubicBezTo>
                  <a:pt x="0" y="966"/>
                  <a:pt x="0" y="966"/>
                  <a:pt x="0" y="966"/>
                </a:cubicBezTo>
                <a:cubicBezTo>
                  <a:pt x="0" y="1003"/>
                  <a:pt x="30" y="1033"/>
                  <a:pt x="66" y="1033"/>
                </a:cubicBezTo>
                <a:cubicBezTo>
                  <a:pt x="166" y="1033"/>
                  <a:pt x="166" y="1033"/>
                  <a:pt x="166" y="1033"/>
                </a:cubicBezTo>
                <a:cubicBezTo>
                  <a:pt x="203" y="1033"/>
                  <a:pt x="233" y="1003"/>
                  <a:pt x="233" y="966"/>
                </a:cubicBezTo>
                <a:cubicBezTo>
                  <a:pt x="233" y="533"/>
                  <a:pt x="233" y="533"/>
                  <a:pt x="233" y="533"/>
                </a:cubicBezTo>
                <a:cubicBezTo>
                  <a:pt x="233" y="496"/>
                  <a:pt x="203" y="466"/>
                  <a:pt x="166" y="466"/>
                </a:cubicBezTo>
                <a:close/>
                <a:moveTo>
                  <a:pt x="116" y="966"/>
                </a:moveTo>
                <a:cubicBezTo>
                  <a:pt x="89" y="966"/>
                  <a:pt x="66" y="944"/>
                  <a:pt x="66" y="916"/>
                </a:cubicBezTo>
                <a:cubicBezTo>
                  <a:pt x="66" y="889"/>
                  <a:pt x="89" y="866"/>
                  <a:pt x="116" y="866"/>
                </a:cubicBezTo>
                <a:cubicBezTo>
                  <a:pt x="144" y="866"/>
                  <a:pt x="166" y="889"/>
                  <a:pt x="166" y="916"/>
                </a:cubicBezTo>
                <a:cubicBezTo>
                  <a:pt x="166" y="944"/>
                  <a:pt x="144" y="966"/>
                  <a:pt x="116" y="966"/>
                </a:cubicBezTo>
                <a:close/>
                <a:moveTo>
                  <a:pt x="966" y="400"/>
                </a:moveTo>
                <a:cubicBezTo>
                  <a:pt x="700" y="400"/>
                  <a:pt x="700" y="400"/>
                  <a:pt x="700" y="400"/>
                </a:cubicBezTo>
                <a:cubicBezTo>
                  <a:pt x="700" y="400"/>
                  <a:pt x="733" y="212"/>
                  <a:pt x="733" y="183"/>
                </a:cubicBezTo>
                <a:cubicBezTo>
                  <a:pt x="733" y="33"/>
                  <a:pt x="646" y="2"/>
                  <a:pt x="622" y="0"/>
                </a:cubicBezTo>
                <a:cubicBezTo>
                  <a:pt x="622" y="0"/>
                  <a:pt x="622" y="0"/>
                  <a:pt x="622" y="0"/>
                </a:cubicBezTo>
                <a:cubicBezTo>
                  <a:pt x="621" y="0"/>
                  <a:pt x="621" y="0"/>
                  <a:pt x="620" y="0"/>
                </a:cubicBezTo>
                <a:cubicBezTo>
                  <a:pt x="619" y="0"/>
                  <a:pt x="617" y="0"/>
                  <a:pt x="616" y="0"/>
                </a:cubicBezTo>
                <a:cubicBezTo>
                  <a:pt x="616" y="0"/>
                  <a:pt x="616" y="0"/>
                  <a:pt x="616" y="0"/>
                </a:cubicBezTo>
                <a:cubicBezTo>
                  <a:pt x="570" y="0"/>
                  <a:pt x="533" y="37"/>
                  <a:pt x="533" y="83"/>
                </a:cubicBezTo>
                <a:cubicBezTo>
                  <a:pt x="533" y="200"/>
                  <a:pt x="533" y="200"/>
                  <a:pt x="533" y="200"/>
                </a:cubicBezTo>
                <a:cubicBezTo>
                  <a:pt x="433" y="400"/>
                  <a:pt x="433" y="400"/>
                  <a:pt x="433" y="400"/>
                </a:cubicBezTo>
                <a:cubicBezTo>
                  <a:pt x="397" y="455"/>
                  <a:pt x="336" y="494"/>
                  <a:pt x="266" y="499"/>
                </a:cubicBezTo>
                <a:cubicBezTo>
                  <a:pt x="266" y="500"/>
                  <a:pt x="266" y="500"/>
                  <a:pt x="266" y="500"/>
                </a:cubicBezTo>
                <a:cubicBezTo>
                  <a:pt x="266" y="600"/>
                  <a:pt x="266" y="600"/>
                  <a:pt x="266" y="600"/>
                </a:cubicBezTo>
                <a:cubicBezTo>
                  <a:pt x="266" y="633"/>
                  <a:pt x="266" y="633"/>
                  <a:pt x="266" y="633"/>
                </a:cubicBezTo>
                <a:cubicBezTo>
                  <a:pt x="266" y="1000"/>
                  <a:pt x="266" y="1000"/>
                  <a:pt x="266" y="1000"/>
                </a:cubicBezTo>
                <a:cubicBezTo>
                  <a:pt x="317" y="1000"/>
                  <a:pt x="317" y="1000"/>
                  <a:pt x="317" y="1000"/>
                </a:cubicBezTo>
                <a:cubicBezTo>
                  <a:pt x="328" y="1000"/>
                  <a:pt x="338" y="1002"/>
                  <a:pt x="347" y="1007"/>
                </a:cubicBezTo>
                <a:cubicBezTo>
                  <a:pt x="505" y="1086"/>
                  <a:pt x="505" y="1086"/>
                  <a:pt x="505" y="1086"/>
                </a:cubicBezTo>
                <a:cubicBezTo>
                  <a:pt x="523" y="1095"/>
                  <a:pt x="544" y="1100"/>
                  <a:pt x="564" y="1100"/>
                </a:cubicBezTo>
                <a:cubicBezTo>
                  <a:pt x="833" y="1100"/>
                  <a:pt x="833" y="1100"/>
                  <a:pt x="833" y="1100"/>
                </a:cubicBezTo>
                <a:cubicBezTo>
                  <a:pt x="888" y="1100"/>
                  <a:pt x="933" y="1055"/>
                  <a:pt x="933" y="1000"/>
                </a:cubicBezTo>
                <a:cubicBezTo>
                  <a:pt x="933" y="1000"/>
                  <a:pt x="933" y="1000"/>
                  <a:pt x="933" y="1000"/>
                </a:cubicBezTo>
                <a:cubicBezTo>
                  <a:pt x="933" y="974"/>
                  <a:pt x="923" y="950"/>
                  <a:pt x="907" y="933"/>
                </a:cubicBezTo>
                <a:cubicBezTo>
                  <a:pt x="959" y="929"/>
                  <a:pt x="1000" y="886"/>
                  <a:pt x="1000" y="833"/>
                </a:cubicBezTo>
                <a:cubicBezTo>
                  <a:pt x="1000" y="833"/>
                  <a:pt x="1000" y="833"/>
                  <a:pt x="1000" y="833"/>
                </a:cubicBezTo>
                <a:cubicBezTo>
                  <a:pt x="1000" y="804"/>
                  <a:pt x="987" y="778"/>
                  <a:pt x="968" y="760"/>
                </a:cubicBezTo>
                <a:cubicBezTo>
                  <a:pt x="1006" y="746"/>
                  <a:pt x="1033" y="709"/>
                  <a:pt x="1033" y="666"/>
                </a:cubicBezTo>
                <a:cubicBezTo>
                  <a:pt x="1033" y="666"/>
                  <a:pt x="1033" y="666"/>
                  <a:pt x="1033" y="666"/>
                </a:cubicBezTo>
                <a:cubicBezTo>
                  <a:pt x="1033" y="638"/>
                  <a:pt x="1021" y="612"/>
                  <a:pt x="1001" y="593"/>
                </a:cubicBezTo>
                <a:cubicBezTo>
                  <a:pt x="1039" y="579"/>
                  <a:pt x="1066" y="543"/>
                  <a:pt x="1066" y="500"/>
                </a:cubicBezTo>
                <a:cubicBezTo>
                  <a:pt x="1066" y="500"/>
                  <a:pt x="1066" y="500"/>
                  <a:pt x="1066" y="500"/>
                </a:cubicBezTo>
                <a:cubicBezTo>
                  <a:pt x="1066" y="444"/>
                  <a:pt x="1022" y="400"/>
                  <a:pt x="966" y="400"/>
                </a:cubicBezTo>
                <a:close/>
              </a:path>
            </a:pathLst>
          </a:custGeom>
          <a:solidFill>
            <a:srgbClr val="F16E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8DCD676-69FA-8E02-58F0-1C8723008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209" y="1184921"/>
            <a:ext cx="2877621" cy="67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9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339502"/>
            <a:ext cx="8064896" cy="742950"/>
          </a:xfrm>
        </p:spPr>
        <p:txBody>
          <a:bodyPr/>
          <a:lstStyle/>
          <a:p>
            <a:r>
              <a:rPr lang="fr-FR" sz="2000">
                <a:latin typeface="Verdana" panose="020B0604030504040204" pitchFamily="34" charset="0"/>
                <a:ea typeface="Verdana" panose="020B0604030504040204" pitchFamily="34" charset="0"/>
              </a:rPr>
              <a:t>Utilisez la fonction liste pour créer des énumérations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61709" y="1083879"/>
            <a:ext cx="3744416" cy="3332163"/>
          </a:xfrm>
        </p:spPr>
        <p:txBody>
          <a:bodyPr>
            <a:normAutofit/>
          </a:bodyPr>
          <a:lstStyle/>
          <a:p>
            <a:r>
              <a:rPr lang="fr-FR" sz="1600">
                <a:latin typeface="Verdana" panose="020B0604030504040204" pitchFamily="34" charset="0"/>
                <a:ea typeface="Verdana" panose="020B0604030504040204" pitchFamily="34" charset="0"/>
              </a:rPr>
              <a:t>Les </a:t>
            </a:r>
            <a:r>
              <a:rPr lang="fr-FR" sz="1600" b="1">
                <a:solidFill>
                  <a:srgbClr val="F16E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listes</a:t>
            </a:r>
            <a:r>
              <a:rPr lang="fr-FR" sz="1600" b="1">
                <a:solidFill>
                  <a:srgbClr val="CD3C14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fr-FR" sz="1600" b="1">
                <a:solidFill>
                  <a:srgbClr val="F16E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à puces ou numérotées </a:t>
            </a:r>
            <a:r>
              <a:rPr lang="fr-FR" sz="1600">
                <a:latin typeface="Verdana" panose="020B0604030504040204" pitchFamily="34" charset="0"/>
                <a:ea typeface="Verdana" panose="020B0604030504040204" pitchFamily="34" charset="0"/>
              </a:rPr>
              <a:t>sont </a:t>
            </a:r>
            <a:r>
              <a:rPr lang="fr-FR" sz="1600" b="1">
                <a:solidFill>
                  <a:srgbClr val="F16E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détectées par les lecteurs d’écrans</a:t>
            </a:r>
            <a:r>
              <a:rPr lang="fr-FR" sz="1600">
                <a:latin typeface="Verdana" panose="020B0604030504040204" pitchFamily="34" charset="0"/>
                <a:ea typeface="Verdana" panose="020B0604030504040204" pitchFamily="34" charset="0"/>
              </a:rPr>
              <a:t>, et permettent aux utilisateurs une </a:t>
            </a:r>
            <a:r>
              <a:rPr lang="fr-FR" sz="1600" b="1">
                <a:solidFill>
                  <a:srgbClr val="F16E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compréhension facilitée </a:t>
            </a:r>
            <a:r>
              <a:rPr lang="fr-FR" sz="1600">
                <a:latin typeface="Verdana" panose="020B0604030504040204" pitchFamily="34" charset="0"/>
                <a:ea typeface="Verdana" panose="020B0604030504040204" pitchFamily="34" charset="0"/>
              </a:rPr>
              <a:t>de ces contenus.</a:t>
            </a:r>
          </a:p>
          <a:p>
            <a:endParaRPr lang="fr-FR" sz="12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AAC8922-AEA4-4864-A996-20C1ABA85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3"/>
          <a:srcRect l="28738" t="3800" r="34250" b="40201"/>
          <a:stretch/>
        </p:blipFill>
        <p:spPr>
          <a:xfrm>
            <a:off x="4666983" y="1184275"/>
            <a:ext cx="3915308" cy="333216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75D2C78-B5F3-40BD-9194-DF84E3DC4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08962" y="1395221"/>
            <a:ext cx="910614" cy="343479"/>
          </a:xfrm>
          <a:prstGeom prst="roundRect">
            <a:avLst/>
          </a:prstGeom>
          <a:noFill/>
          <a:ln w="57150">
            <a:solidFill>
              <a:srgbClr val="F16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15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7584" y="967779"/>
            <a:ext cx="8064896" cy="3332163"/>
          </a:xfrm>
        </p:spPr>
        <p:txBody>
          <a:bodyPr/>
          <a:lstStyle/>
          <a:p>
            <a:r>
              <a:rPr lang="fr-FR"/>
              <a:t>Éviter les tabulations répétées (touche TAB) pour créer des espaces </a:t>
            </a:r>
          </a:p>
          <a:p>
            <a:endParaRPr lang="fr-FR"/>
          </a:p>
          <a:p>
            <a:r>
              <a:rPr lang="fr-FR"/>
              <a:t>Privilégier les retraits et espacements, la touche ENTRÉE ou la barre d’espace</a:t>
            </a:r>
          </a:p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/>
          <a:p>
            <a:r>
              <a:rPr lang="fr-FR"/>
              <a:t>Utiliser la fonction Retrait et espacement pour aérer un texte</a:t>
            </a:r>
          </a:p>
        </p:txBody>
      </p:sp>
      <p:pic>
        <p:nvPicPr>
          <p:cNvPr id="3075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9"/>
          <a:stretch/>
        </p:blipFill>
        <p:spPr bwMode="auto">
          <a:xfrm>
            <a:off x="827584" y="1871422"/>
            <a:ext cx="3142084" cy="2572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2" name="ZoneText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20755" y="4542980"/>
            <a:ext cx="1224136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« TAB »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EA07584-64CE-4266-A7CD-583AE3662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6488" y="4347124"/>
            <a:ext cx="699491" cy="6994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4126712-0605-4D78-B40E-8F3918DEB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184" t="7867" r="48001" b="77879"/>
          <a:stretch/>
        </p:blipFill>
        <p:spPr>
          <a:xfrm>
            <a:off x="4550642" y="1995686"/>
            <a:ext cx="3981798" cy="23514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8CC17757-5042-4687-86D7-A01A26AC5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342" b="83675"/>
          <a:stretch/>
        </p:blipFill>
        <p:spPr bwMode="auto">
          <a:xfrm>
            <a:off x="4191348" y="1860591"/>
            <a:ext cx="396000" cy="39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271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A8C4C-74CC-EA4B-E06D-83CDBD8C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68288"/>
            <a:ext cx="8424936" cy="1151334"/>
          </a:xfrm>
        </p:spPr>
        <p:txBody>
          <a:bodyPr/>
          <a:lstStyle/>
          <a:p>
            <a:r>
              <a:rPr lang="fr-FR"/>
              <a:t>R</a:t>
            </a:r>
            <a:r>
              <a:rPr lang="fr-FR" sz="4000">
                <a:latin typeface="Verdana" panose="020B0604030504040204" pitchFamily="34" charset="0"/>
                <a:ea typeface="Verdana" panose="020B0604030504040204" pitchFamily="34" charset="0"/>
              </a:rPr>
              <a:t>ecommandations communes aux outils d’Office 365 : </a:t>
            </a:r>
            <a:r>
              <a:rPr kumimoji="0" lang="fr-FR" sz="4000" b="1" i="0" u="none" strike="noStrike" kern="1200" cap="none" spc="0" normalizeH="0" baseline="0" noProof="0">
                <a:ln>
                  <a:noFill/>
                </a:ln>
                <a:solidFill>
                  <a:srgbClr val="F16E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couleurs et contrastes</a:t>
            </a:r>
            <a:endParaRPr lang="fr-F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759135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09avrilTEMPLATEV2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BS-template_external.potx" id="{8E63A4C0-0D5B-4AB0-9B17-28650E3A1109}" vid="{213D95EF-7056-43E0-9767-0E799F788926}"/>
    </a:ext>
  </a:extLst>
</a:theme>
</file>

<file path=ppt/theme/theme2.xml><?xml version="1.0" encoding="utf-8"?>
<a:theme xmlns:a="http://schemas.openxmlformats.org/drawingml/2006/main" name="2_09avrilTEMPLATEV2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BS-template_external.potx" id="{8E63A4C0-0D5B-4AB0-9B17-28650E3A1109}" vid="{213D95EF-7056-43E0-9767-0E799F788926}"/>
    </a:ext>
  </a:extLst>
</a:theme>
</file>

<file path=ppt/theme/theme3.xml><?xml version="1.0" encoding="utf-8"?>
<a:theme xmlns:a="http://schemas.openxmlformats.org/drawingml/2006/main" name="OFR Outils et elements utiles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_Template_Beta_external_110816.potx" id="{096397F8-02DF-40E4-AEB9-88A0052F30F0}" vid="{AA36791E-F7D8-46B6-BCF9-C51758B3B430}"/>
    </a:ext>
  </a:extLst>
</a:theme>
</file>

<file path=ppt/theme/theme4.xml><?xml version="1.0" encoding="utf-8"?>
<a:theme xmlns:a="http://schemas.openxmlformats.org/drawingml/2006/main" name="1_09avrilTEMPLATEV2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BS-template_external.potx" id="{8E63A4C0-0D5B-4AB0-9B17-28650E3A1109}" vid="{213D95EF-7056-43E0-9767-0E799F788926}"/>
    </a:ext>
  </a:extLst>
</a:theme>
</file>

<file path=ppt/theme/theme5.xml><?xml version="1.0" encoding="utf-8"?>
<a:theme xmlns:a="http://schemas.openxmlformats.org/drawingml/2006/main" name="Template_Ease">
  <a:themeElements>
    <a:clrScheme name="Orange WHT Core">
      <a:dk1>
        <a:srgbClr val="000000"/>
      </a:dk1>
      <a:lt1>
        <a:srgbClr val="FFFFFF"/>
      </a:lt1>
      <a:dk2>
        <a:srgbClr val="8F8F8F"/>
      </a:dk2>
      <a:lt2>
        <a:srgbClr val="F16E00"/>
      </a:lt2>
      <a:accent1>
        <a:srgbClr val="FF7900"/>
      </a:accent1>
      <a:accent2>
        <a:srgbClr val="000000"/>
      </a:accent2>
      <a:accent3>
        <a:srgbClr val="595959"/>
      </a:accent3>
      <a:accent4>
        <a:srgbClr val="8F8F8F"/>
      </a:accent4>
      <a:accent5>
        <a:srgbClr val="D6D6D6"/>
      </a:accent5>
      <a:accent6>
        <a:srgbClr val="595959"/>
      </a:accent6>
      <a:hlink>
        <a:srgbClr val="0000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BS-template_external.potx" id="{8E63A4C0-0D5B-4AB0-9B17-28650E3A1109}" vid="{213D95EF-7056-43E0-9767-0E799F788926}"/>
    </a:ext>
  </a:extLst>
</a:theme>
</file>

<file path=ppt/theme/theme6.xml><?xml version="1.0" encoding="utf-8"?>
<a:theme xmlns:a="http://schemas.openxmlformats.org/drawingml/2006/main" name="3_09avrilTEMPLATEV2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BS-template_external.potx" id="{8E63A4C0-0D5B-4AB0-9B17-28650E3A1109}" vid="{213D95EF-7056-43E0-9767-0E799F788926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4CC4CE1F7FC548B9EA24ACBA2901B0" ma:contentTypeVersion="14" ma:contentTypeDescription="Crée un document." ma:contentTypeScope="" ma:versionID="7365728d31504409d85b15baf9ba52ee">
  <xsd:schema xmlns:xsd="http://www.w3.org/2001/XMLSchema" xmlns:xs="http://www.w3.org/2001/XMLSchema" xmlns:p="http://schemas.microsoft.com/office/2006/metadata/properties" xmlns:ns2="5c68e8be-33a4-4dd1-a692-c345828b879c" xmlns:ns3="9ae5175c-4f0f-4b0c-8248-288663f9a0a6" targetNamespace="http://schemas.microsoft.com/office/2006/metadata/properties" ma:root="true" ma:fieldsID="e7d0280b73d6c211f82e12f069c395e8" ns2:_="" ns3:_="">
    <xsd:import namespace="5c68e8be-33a4-4dd1-a692-c345828b879c"/>
    <xsd:import namespace="9ae5175c-4f0f-4b0c-8248-288663f9a0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68e8be-33a4-4dd1-a692-c345828b87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Balises d’images" ma:readOnly="false" ma:fieldId="{5cf76f15-5ced-4ddc-b409-7134ff3c332f}" ma:taxonomyMulti="true" ma:sspId="aa8976df-9c6d-4c47-88b7-85635e50fb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e5175c-4f0f-4b0c-8248-288663f9a0a6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1bd6b786-f283-425a-8f0e-6b8a41c71fbb}" ma:internalName="TaxCatchAll" ma:showField="CatchAllData" ma:web="9ae5175c-4f0f-4b0c-8248-288663f9a0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ae5175c-4f0f-4b0c-8248-288663f9a0a6" xsi:nil="true"/>
    <lcf76f155ced4ddcb4097134ff3c332f xmlns="5c68e8be-33a4-4dd1-a692-c345828b879c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658EA9-CC59-4B16-BD21-D75C1C05B221}"/>
</file>

<file path=customXml/itemProps2.xml><?xml version="1.0" encoding="utf-8"?>
<ds:datastoreItem xmlns:ds="http://schemas.openxmlformats.org/officeDocument/2006/customXml" ds:itemID="{933795EC-5E37-4B43-98CD-7DBDA6AE95D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6ecb14e3-2346-469d-af7c-f2222b56df0c"/>
    <ds:schemaRef ds:uri="a10095cf-aa4e-4500-b00a-b29dcdb71d93"/>
  </ds:schemaRefs>
</ds:datastoreItem>
</file>

<file path=customXml/itemProps3.xml><?xml version="1.0" encoding="utf-8"?>
<ds:datastoreItem xmlns:ds="http://schemas.openxmlformats.org/officeDocument/2006/customXml" ds:itemID="{AC3EDFE1-F7F0-4F77-AB86-F53F6DD3015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6c818a6-e1a0-4a6e-a969-20d857c5dc62}" enabled="1" method="Standard" siteId="{90c7a20a-f34b-40bf-bc48-b9253b6f5d2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</TotalTime>
  <Words>2859</Words>
  <Application>Microsoft Office PowerPoint</Application>
  <PresentationFormat>Affichage à l'écran (16:9)</PresentationFormat>
  <Paragraphs>305</Paragraphs>
  <Slides>41</Slides>
  <Notes>28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6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56" baseType="lpstr">
      <vt:lpstr>ＭＳ Ｐゴシック</vt:lpstr>
      <vt:lpstr>Arial</vt:lpstr>
      <vt:lpstr>Calibri</vt:lpstr>
      <vt:lpstr>Helvetica 55 Roman</vt:lpstr>
      <vt:lpstr>Helvetica 75</vt:lpstr>
      <vt:lpstr>Helvetica 75 Bold</vt:lpstr>
      <vt:lpstr>Verdana</vt:lpstr>
      <vt:lpstr>Wingdings</vt:lpstr>
      <vt:lpstr>09avrilTEMPLATEV2</vt:lpstr>
      <vt:lpstr>2_09avrilTEMPLATEV2</vt:lpstr>
      <vt:lpstr>OFR Outils et elements utiles</vt:lpstr>
      <vt:lpstr>1_09avrilTEMPLATEV2</vt:lpstr>
      <vt:lpstr>Template_Ease</vt:lpstr>
      <vt:lpstr>3_09avrilTEMPLATEV2</vt:lpstr>
      <vt:lpstr>Document</vt:lpstr>
      <vt:lpstr>Trucs et astuces pour rédiger des documents Word et Powerpoint accessibles à tous </vt:lpstr>
      <vt:lpstr>A la fin de cette rapide présentation …</vt:lpstr>
      <vt:lpstr>Recommandations communes aux outils d’Office 365 : texte</vt:lpstr>
      <vt:lpstr>Définissez la langue principale de votre document et tout changement de langue ponctuel</vt:lpstr>
      <vt:lpstr>Utilisez une police sans sérif (sans empattement) et alignez vos textes à gauche</vt:lpstr>
      <vt:lpstr>Mettez les accents sur les lettres majuscules</vt:lpstr>
      <vt:lpstr>Utilisez la fonction liste pour créer des énumérations</vt:lpstr>
      <vt:lpstr>Utiliser la fonction Retrait et espacement pour aérer un texte</vt:lpstr>
      <vt:lpstr>Recommandations communes aux outils d’Office 365 : couleurs et contrastes</vt:lpstr>
      <vt:lpstr>Assurez-vous d’un bon contraste entre le texte et l’arrière-plan</vt:lpstr>
      <vt:lpstr>Veillez à ce que les couleurs ne soient pas le seul moyen pour véhiculer de l’information</vt:lpstr>
      <vt:lpstr>Recommandations communes aux outils d’Office 365 : images, audios et vidéos</vt:lpstr>
      <vt:lpstr>Renseignez le texte de remplacement pour décrire vos images (et tableaux) </vt:lpstr>
      <vt:lpstr>Cas d’une image décorative/illustrative</vt:lpstr>
      <vt:lpstr>Cas d’une image informative</vt:lpstr>
      <vt:lpstr>Cas d’une image lien</vt:lpstr>
      <vt:lpstr>Cas d’une image informative complexe</vt:lpstr>
      <vt:lpstr>Sous-titrez vos vidéos et transcrivez vos audios</vt:lpstr>
      <vt:lpstr>Recommandations communes aux outils d’Office 365 : liens hypertexte</vt:lpstr>
      <vt:lpstr>Rédigez des intitulés de liens explicites</vt:lpstr>
      <vt:lpstr>Rédiger des intitulés de liens explicites – 2</vt:lpstr>
      <vt:lpstr>Rédiger des intitulés de liens explicites – 3</vt:lpstr>
      <vt:lpstr>Dans le libellé d’un lien provoquant l’ouverture d’un document, précisez les caractéristiques du document</vt:lpstr>
      <vt:lpstr>Recommandations communes aux outils d’Office 365 : tableaux</vt:lpstr>
      <vt:lpstr>Utilisez les tableaux à bon escient</vt:lpstr>
      <vt:lpstr>Si vous devez insérer un tableau, facilitez-en la lecture</vt:lpstr>
      <vt:lpstr>Si vous devez insérer un tableau Excel existant, définissez-le en tant que tel avant de le coller dans Powerpoint</vt:lpstr>
      <vt:lpstr>Recommandations communes aux outils d’Office 365 : conversion en PDF</vt:lpstr>
      <vt:lpstr>Convertissez votre document Powerpoint et Word en PDF</vt:lpstr>
      <vt:lpstr>Les recommandations spécifiques à Word</vt:lpstr>
      <vt:lpstr>Structurer le contenu avec des titres de niveau</vt:lpstr>
      <vt:lpstr>Les recommandations spécifiques à PowerPoint</vt:lpstr>
      <vt:lpstr>Structurez le contenu avec des masques de diapositive</vt:lpstr>
      <vt:lpstr>Structurez le contenu avec des masques de diapositive - suite</vt:lpstr>
      <vt:lpstr>Vérifiez que l’ordre de lecture est logique dans chaque diapositive</vt:lpstr>
      <vt:lpstr>Recommandations communes aux outils d’Office 365 : vérifier l’accessibilité</vt:lpstr>
      <vt:lpstr>Vérifier systématiquement l’accessibilité de votre document avant de le diffuser</vt:lpstr>
      <vt:lpstr>Ce qui est détecté par « Vérifier l’accessibilité »</vt:lpstr>
      <vt:lpstr>Et pendant une présentation… </vt:lpstr>
      <vt:lpstr>Merci pour votre attention</vt:lpstr>
      <vt:lpstr>Et pour poursuivre   … </vt:lpstr>
    </vt:vector>
  </TitlesOfParts>
  <Company>Article10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Communiquer accessible avec Office</dc:title>
  <dc:creator>vincent.aniort@orange.com;sylvie.hubert@orange.com</dc:creator>
  <cp:keywords>Accessibilité numérique ; powerpoint</cp:keywords>
  <cp:lastModifiedBy>ANIORT Vincent TGI/OLS</cp:lastModifiedBy>
  <cp:revision>4</cp:revision>
  <cp:lastPrinted>2024-01-29T10:31:50Z</cp:lastPrinted>
  <dcterms:created xsi:type="dcterms:W3CDTF">2016-08-11T14:02:28Z</dcterms:created>
  <dcterms:modified xsi:type="dcterms:W3CDTF">2024-11-13T20:18:43Z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0x010100C54CC4CE1F7FC548B9EA24ACBA2901B0</vt:lpwstr>
  </property>
  <property fmtid="{D5CDD505-2E9C-101B-9397-08002B2CF9AE}" pid="3" name="MSIP_Label_e6c818a6-e1a0-4a6e-a969-20d857c5dc62_Enabled">
    <vt:lpwstr>true</vt:lpwstr>
  </property>
  <property fmtid="{D5CDD505-2E9C-101B-9397-08002B2CF9AE}" pid="4" name="MSIP_Label_e6c818a6-e1a0-4a6e-a969-20d857c5dc62_SetDate">
    <vt:lpwstr>2022-09-23T07:45:22Z</vt:lpwstr>
  </property>
  <property fmtid="{D5CDD505-2E9C-101B-9397-08002B2CF9AE}" pid="5" name="MSIP_Label_e6c818a6-e1a0-4a6e-a969-20d857c5dc62_Method">
    <vt:lpwstr>Standard</vt:lpwstr>
  </property>
  <property fmtid="{D5CDD505-2E9C-101B-9397-08002B2CF9AE}" pid="6" name="MSIP_Label_e6c818a6-e1a0-4a6e-a969-20d857c5dc62_Name">
    <vt:lpwstr>Orange_restricted_internal.2</vt:lpwstr>
  </property>
  <property fmtid="{D5CDD505-2E9C-101B-9397-08002B2CF9AE}" pid="7" name="MSIP_Label_e6c818a6-e1a0-4a6e-a969-20d857c5dc62_SiteId">
    <vt:lpwstr>90c7a20a-f34b-40bf-bc48-b9253b6f5d20</vt:lpwstr>
  </property>
  <property fmtid="{D5CDD505-2E9C-101B-9397-08002B2CF9AE}" pid="8" name="MSIP_Label_e6c818a6-e1a0-4a6e-a969-20d857c5dc62_ActionId">
    <vt:lpwstr>d5dedc71-4f58-4bc3-98b9-044965c956f4</vt:lpwstr>
  </property>
  <property fmtid="{D5CDD505-2E9C-101B-9397-08002B2CF9AE}" pid="9" name="MSIP_Label_e6c818a6-e1a0-4a6e-a969-20d857c5dc62_ContentBits">
    <vt:lpwstr>2</vt:lpwstr>
  </property>
  <property fmtid="{D5CDD505-2E9C-101B-9397-08002B2CF9AE}" pid="10" name="MediaServiceImageTags">
    <vt:lpwstr/>
  </property>
  <property fmtid="{D5CDD505-2E9C-101B-9397-08002B2CF9AE}" pid="11" name="ClassificationContentMarkingFooterLocations">
    <vt:lpwstr>09avrilTEMPLATEV2:2\2_09avrilTEMPLATEV2:2\OFR Outils et elements utiles:4\1_09avrilTEMPLATEV2:2\Template_Ease:2\3_09avrilTEMPLATEV2:2</vt:lpwstr>
  </property>
  <property fmtid="{D5CDD505-2E9C-101B-9397-08002B2CF9AE}" pid="12" name="ClassificationContentMarkingFooterText">
    <vt:lpwstr>Orange Restricted</vt:lpwstr>
  </property>
</Properties>
</file>